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755" r:id="rId2"/>
    <p:sldMasterId id="2147483747" r:id="rId3"/>
  </p:sldMasterIdLst>
  <p:notesMasterIdLst>
    <p:notesMasterId r:id="rId36"/>
  </p:notesMasterIdLst>
  <p:sldIdLst>
    <p:sldId id="278" r:id="rId4"/>
    <p:sldId id="279" r:id="rId5"/>
    <p:sldId id="257" r:id="rId6"/>
    <p:sldId id="265" r:id="rId7"/>
    <p:sldId id="290" r:id="rId8"/>
    <p:sldId id="269" r:id="rId9"/>
    <p:sldId id="272" r:id="rId10"/>
    <p:sldId id="291" r:id="rId11"/>
    <p:sldId id="292" r:id="rId12"/>
    <p:sldId id="258" r:id="rId13"/>
    <p:sldId id="289" r:id="rId14"/>
    <p:sldId id="266" r:id="rId15"/>
    <p:sldId id="293" r:id="rId16"/>
    <p:sldId id="267" r:id="rId17"/>
    <p:sldId id="280" r:id="rId18"/>
    <p:sldId id="275" r:id="rId19"/>
    <p:sldId id="276" r:id="rId20"/>
    <p:sldId id="274" r:id="rId21"/>
    <p:sldId id="281" r:id="rId22"/>
    <p:sldId id="282" r:id="rId23"/>
    <p:sldId id="288" r:id="rId24"/>
    <p:sldId id="284" r:id="rId25"/>
    <p:sldId id="285" r:id="rId26"/>
    <p:sldId id="286" r:id="rId27"/>
    <p:sldId id="261" r:id="rId28"/>
    <p:sldId id="259" r:id="rId29"/>
    <p:sldId id="296" r:id="rId30"/>
    <p:sldId id="262" r:id="rId31"/>
    <p:sldId id="294" r:id="rId32"/>
    <p:sldId id="297" r:id="rId33"/>
    <p:sldId id="295" r:id="rId34"/>
    <p:sldId id="287" r:id="rId35"/>
  </p:sldIdLst>
  <p:sldSz cx="9144000" cy="6858000" type="screen4x3"/>
  <p:notesSz cx="6794500" cy="9931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Introductie" id="{39E61E1B-324A-0540-9F1D-C2CF1C651EB3}">
          <p14:sldIdLst>
            <p14:sldId id="278"/>
            <p14:sldId id="279"/>
          </p14:sldIdLst>
        </p14:section>
        <p14:section name="Quantum Computer" id="{DFC2F2AA-CAA3-8E48-A740-498B3FF3C3B4}">
          <p14:sldIdLst>
            <p14:sldId id="257"/>
            <p14:sldId id="265"/>
            <p14:sldId id="290"/>
            <p14:sldId id="269"/>
            <p14:sldId id="272"/>
            <p14:sldId id="291"/>
            <p14:sldId id="292"/>
          </p14:sldIdLst>
        </p14:section>
        <p14:section name="Quantum Error Correction" id="{4651D079-A224-6341-9AA6-16C032D29E0B}">
          <p14:sldIdLst>
            <p14:sldId id="258"/>
            <p14:sldId id="289"/>
            <p14:sldId id="266"/>
          </p14:sldIdLst>
        </p14:section>
        <p14:section name="NV-Center" id="{1ADABB3E-601C-DD48-B85D-462B5E6C6B75}">
          <p14:sldIdLst>
            <p14:sldId id="293"/>
            <p14:sldId id="267"/>
          </p14:sldIdLst>
        </p14:section>
        <p14:section name="Extending Coherence" id="{D8A11D4B-379A-1744-8611-519A8D183C8D}">
          <p14:sldIdLst>
            <p14:sldId id="280"/>
            <p14:sldId id="275"/>
            <p14:sldId id="276"/>
            <p14:sldId id="274"/>
            <p14:sldId id="281"/>
          </p14:sldIdLst>
        </p14:section>
        <p14:section name="Addressing weakly coupled carbons" id="{BE1D1D5C-705A-4A4A-A066-78C86D2520B8}">
          <p14:sldIdLst>
            <p14:sldId id="282"/>
            <p14:sldId id="288"/>
            <p14:sldId id="284"/>
            <p14:sldId id="285"/>
            <p14:sldId id="286"/>
          </p14:sldIdLst>
        </p14:section>
        <p14:section name="Naamloze sectie" id="{A9068329-3E9F-9448-8BDC-A190CDDB8BEC}">
          <p14:sldIdLst>
            <p14:sldId id="261"/>
          </p14:sldIdLst>
        </p14:section>
        <p14:section name="Outlook QEC" id="{A49C8BB9-D313-824D-843E-89FA4992DFFB}">
          <p14:sldIdLst>
            <p14:sldId id="259"/>
            <p14:sldId id="296"/>
            <p14:sldId id="262"/>
          </p14:sldIdLst>
        </p14:section>
        <p14:section name="Naamloze sectie" id="{03B5C7D9-0C64-2F41-AE9D-9260AE04D6FE}">
          <p14:sldIdLst>
            <p14:sldId id="294"/>
            <p14:sldId id="297"/>
            <p14:sldId id="295"/>
            <p14:sldId id="28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90" autoAdjust="0"/>
    <p:restoredTop sz="78010" autoAdjust="0"/>
  </p:normalViewPr>
  <p:slideViewPr>
    <p:cSldViewPr snapToObjects="1">
      <p:cViewPr varScale="1">
        <p:scale>
          <a:sx n="105" d="100"/>
          <a:sy n="105" d="100"/>
        </p:scale>
        <p:origin x="-1288" y="-112"/>
      </p:cViewPr>
      <p:guideLst>
        <p:guide orient="horz" pos="197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4E19-0057-704F-B56E-50869D0DC66B}" type="datetimeFigureOut">
              <a:rPr lang="nl-NL" smtClean="0"/>
              <a:t>10/09/14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B3649-8EFD-714D-8C1A-CFA5C4DEFCA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658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 smtClean="0"/>
              <a:t>Classical -&gt; Errors Average out</a:t>
            </a:r>
          </a:p>
          <a:p>
            <a:pPr algn="l"/>
            <a:r>
              <a:rPr lang="en-US" sz="1200" dirty="0" smtClean="0"/>
              <a:t>Quantum -&gt; Errors add up  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397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 bwMode="auto">
          <a:xfrm>
            <a:off x="3850217" y="9434831"/>
            <a:ext cx="2944283" cy="4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b"/>
          <a:lstStyle/>
          <a:p>
            <a:pPr algn="r">
              <a:defRPr/>
            </a:pPr>
            <a:fld id="{4664D76C-5C64-914D-922B-FE65D65A7A52}" type="slidenum">
              <a:rPr lang="en-US" sz="1200" b="0">
                <a:latin typeface="Times" charset="0"/>
                <a:cs typeface="+mn-cs"/>
              </a:rPr>
              <a:pPr algn="r">
                <a:defRPr/>
              </a:pPr>
              <a:t>31</a:t>
            </a:fld>
            <a:endParaRPr lang="en-US" sz="1200" b="0">
              <a:latin typeface="Times" charset="0"/>
              <a:cs typeface="+mn-cs"/>
            </a:endParaRPr>
          </a:p>
        </p:txBody>
      </p:sp>
      <p:sp>
        <p:nvSpPr>
          <p:cNvPr id="169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1063" y="736600"/>
            <a:ext cx="5027612" cy="37719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99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351" y="4754937"/>
            <a:ext cx="4996789" cy="4426019"/>
          </a:xfrm>
        </p:spPr>
        <p:txBody>
          <a:bodyPr/>
          <a:lstStyle/>
          <a:p>
            <a:pPr>
              <a:defRPr/>
            </a:pPr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over examples, </a:t>
            </a:r>
          </a:p>
          <a:p>
            <a:r>
              <a:rPr lang="en-US" dirty="0" smtClean="0"/>
              <a:t>Let audience</a:t>
            </a:r>
            <a:r>
              <a:rPr lang="en-US" baseline="0" dirty="0" smtClean="0"/>
              <a:t> guess what the outcome will be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that it also works on entangled states.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3008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circle: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Coupling strength determines how fast we can address. </a:t>
            </a:r>
          </a:p>
          <a:p>
            <a:r>
              <a:rPr lang="en-US" baseline="0" dirty="0" smtClean="0"/>
              <a:t>Closer is stronger coupling. Must be faster than </a:t>
            </a:r>
            <a:r>
              <a:rPr lang="en-US" baseline="0" dirty="0" err="1" smtClean="0"/>
              <a:t>decoherence</a:t>
            </a:r>
            <a:r>
              <a:rPr lang="en-US" baseline="0" dirty="0" smtClean="0"/>
              <a:t> of the electronic spin. </a:t>
            </a:r>
          </a:p>
          <a:p>
            <a:r>
              <a:rPr lang="en-US" baseline="0" dirty="0" smtClean="0"/>
              <a:t>Red line is boundary set by T2* </a:t>
            </a:r>
          </a:p>
          <a:p>
            <a:r>
              <a:rPr lang="en-US" baseline="0" dirty="0" smtClean="0"/>
              <a:t>Within Strongly coupled </a:t>
            </a:r>
          </a:p>
          <a:p>
            <a:r>
              <a:rPr lang="en-US" baseline="0" dirty="0" smtClean="0"/>
              <a:t>Outside Weakly coupled </a:t>
            </a:r>
          </a:p>
          <a:p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within coherence </a:t>
            </a:r>
            <a:endParaRPr lang="en-US" dirty="0" smtClean="0"/>
          </a:p>
          <a:p>
            <a:r>
              <a:rPr lang="en-US" dirty="0" smtClean="0"/>
              <a:t>Animation </a:t>
            </a:r>
            <a:r>
              <a:rPr lang="en-US" baseline="0" dirty="0" smtClean="0"/>
              <a:t>1 </a:t>
            </a:r>
            <a:r>
              <a:rPr lang="en-US" dirty="0" smtClean="0"/>
              <a:t>laser pulse:  -&gt; </a:t>
            </a:r>
            <a:r>
              <a:rPr lang="en-US" dirty="0" err="1" smtClean="0"/>
              <a:t>Dephasing</a:t>
            </a:r>
            <a:r>
              <a:rPr lang="en-US" dirty="0" smtClean="0"/>
              <a:t> of close by spins.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strongly coupled 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r>
              <a:rPr lang="en-US" baseline="0" dirty="0" smtClean="0"/>
              <a:t>Conclusion, we need to extend coherence to be able to address stronger coupled. </a:t>
            </a:r>
          </a:p>
          <a:p>
            <a:endParaRPr lang="en-US" baseline="0" dirty="0" smtClean="0"/>
          </a:p>
          <a:p>
            <a:r>
              <a:rPr lang="en-US" noProof="0" dirty="0" smtClean="0"/>
              <a:t>We Address Weakly Coupled Carbons in order to find enough suitable </a:t>
            </a:r>
            <a:r>
              <a:rPr lang="en-US" noProof="0" dirty="0" err="1" smtClean="0"/>
              <a:t>qubits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0428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Slide </a:t>
            </a:r>
            <a:r>
              <a:rPr lang="nl-NL" dirty="0" err="1" smtClean="0"/>
              <a:t>Showing</a:t>
            </a:r>
            <a:r>
              <a:rPr lang="nl-NL" dirty="0" smtClean="0"/>
              <a:t> </a:t>
            </a:r>
            <a:r>
              <a:rPr lang="nl-NL" dirty="0" err="1" smtClean="0"/>
              <a:t>optical</a:t>
            </a:r>
            <a:r>
              <a:rPr lang="nl-NL" dirty="0" smtClean="0"/>
              <a:t> </a:t>
            </a:r>
            <a:r>
              <a:rPr lang="nl-NL" dirty="0" err="1" smtClean="0"/>
              <a:t>Readout</a:t>
            </a:r>
            <a:r>
              <a:rPr lang="nl-NL" dirty="0" smtClean="0"/>
              <a:t> </a:t>
            </a:r>
          </a:p>
          <a:p>
            <a:r>
              <a:rPr lang="nl-NL" dirty="0" smtClean="0"/>
              <a:t>Arrow up -&gt; </a:t>
            </a:r>
            <a:r>
              <a:rPr lang="nl-NL" dirty="0" err="1" smtClean="0"/>
              <a:t>photon</a:t>
            </a:r>
            <a:r>
              <a:rPr lang="nl-NL" baseline="0" dirty="0" smtClean="0"/>
              <a:t> out </a:t>
            </a:r>
          </a:p>
          <a:p>
            <a:r>
              <a:rPr lang="nl-NL" baseline="0" dirty="0" smtClean="0"/>
              <a:t>Arrow down-&gt; no response</a:t>
            </a:r>
          </a:p>
          <a:p>
            <a:endParaRPr lang="nl-NL" baseline="0" dirty="0" smtClean="0"/>
          </a:p>
          <a:p>
            <a:r>
              <a:rPr lang="nl-NL" baseline="0" dirty="0" smtClean="0"/>
              <a:t>MW control,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turn </a:t>
            </a:r>
            <a:r>
              <a:rPr lang="nl-NL" baseline="0" dirty="0" err="1" smtClean="0"/>
              <a:t>purple</a:t>
            </a:r>
            <a:r>
              <a:rPr lang="nl-NL" baseline="0" dirty="0" smtClean="0"/>
              <a:t> spin </a:t>
            </a:r>
            <a:r>
              <a:rPr lang="nl-NL" baseline="0" dirty="0" err="1" smtClean="0"/>
              <a:t>around</a:t>
            </a:r>
            <a:r>
              <a:rPr lang="nl-NL" baseline="0" dirty="0" smtClean="0"/>
              <a:t>. (</a:t>
            </a:r>
            <a:r>
              <a:rPr lang="nl-NL" baseline="0" dirty="0" err="1" smtClean="0"/>
              <a:t>rotate</a:t>
            </a:r>
            <a:r>
              <a:rPr lang="nl-NL" baseline="0" dirty="0" smtClean="0"/>
              <a:t> the spin).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10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circle: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Coupling strength determines how fast we can address. </a:t>
            </a:r>
          </a:p>
          <a:p>
            <a:r>
              <a:rPr lang="en-US" baseline="0" dirty="0" smtClean="0"/>
              <a:t>Closer is stronger coupling. Must be faster than </a:t>
            </a:r>
            <a:r>
              <a:rPr lang="en-US" baseline="0" dirty="0" err="1" smtClean="0"/>
              <a:t>decoherence</a:t>
            </a:r>
            <a:r>
              <a:rPr lang="en-US" baseline="0" dirty="0" smtClean="0"/>
              <a:t> of the electronic spin. </a:t>
            </a:r>
          </a:p>
          <a:p>
            <a:r>
              <a:rPr lang="en-US" baseline="0" dirty="0" smtClean="0"/>
              <a:t>Red line is boundary set by T2* </a:t>
            </a:r>
          </a:p>
          <a:p>
            <a:r>
              <a:rPr lang="en-US" baseline="0" dirty="0" smtClean="0"/>
              <a:t>Within Strongly coupled </a:t>
            </a:r>
          </a:p>
          <a:p>
            <a:r>
              <a:rPr lang="en-US" baseline="0" dirty="0" smtClean="0"/>
              <a:t>Outside Weakly coupled </a:t>
            </a:r>
          </a:p>
          <a:p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within coherence </a:t>
            </a:r>
            <a:endParaRPr lang="en-US" dirty="0" smtClean="0"/>
          </a:p>
          <a:p>
            <a:r>
              <a:rPr lang="en-US" dirty="0" smtClean="0"/>
              <a:t>Animation </a:t>
            </a:r>
            <a:r>
              <a:rPr lang="en-US" baseline="0" dirty="0" smtClean="0"/>
              <a:t>1 </a:t>
            </a:r>
            <a:r>
              <a:rPr lang="en-US" dirty="0" smtClean="0"/>
              <a:t>laser pulse:  -&gt; </a:t>
            </a:r>
            <a:r>
              <a:rPr lang="en-US" dirty="0" err="1" smtClean="0"/>
              <a:t>Dephasing</a:t>
            </a:r>
            <a:r>
              <a:rPr lang="en-US" dirty="0" smtClean="0"/>
              <a:t> of close by spins.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strongly coupled 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r>
              <a:rPr lang="en-US" baseline="0" dirty="0" smtClean="0"/>
              <a:t>Conclusion, we need to extend coherence to be able to address stronger coupled. </a:t>
            </a:r>
          </a:p>
          <a:p>
            <a:endParaRPr lang="en-US" baseline="0" dirty="0" smtClean="0"/>
          </a:p>
          <a:p>
            <a:r>
              <a:rPr lang="en-US" noProof="0" dirty="0" smtClean="0"/>
              <a:t>We Address Weakly Coupled Carbons in order to find enough suitable </a:t>
            </a:r>
            <a:r>
              <a:rPr lang="en-US" noProof="0" dirty="0" err="1" smtClean="0"/>
              <a:t>qubits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0428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TDD &gt;</a:t>
            </a:r>
            <a:r>
              <a:rPr lang="en-US" baseline="0" dirty="0" smtClean="0"/>
              <a:t> </a:t>
            </a:r>
            <a:r>
              <a:rPr lang="en-US" dirty="0" smtClean="0"/>
              <a:t>40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 was measured at N = 256 pulses, no end in sight yet.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4641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Hyperfine interaction present for </a:t>
            </a:r>
            <a:r>
              <a:rPr lang="en-US" dirty="0" err="1" smtClean="0"/>
              <a:t>ms</a:t>
            </a:r>
            <a:r>
              <a:rPr lang="en-US" dirty="0" smtClean="0"/>
              <a:t> = +1,</a:t>
            </a:r>
            <a:r>
              <a:rPr lang="en-US" baseline="0" dirty="0" smtClean="0"/>
              <a:t> not present for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=0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1925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851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875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749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22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273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948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8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57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057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4" r:id="rId2"/>
    <p:sldLayoutId id="2147483739" r:id="rId3"/>
    <p:sldLayoutId id="2147483740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 descr="CodeBackground.png"/>
          <p:cNvPicPr>
            <a:picLocks noChangeAspect="1"/>
          </p:cNvPicPr>
          <p:nvPr userDrawn="1"/>
        </p:nvPicPr>
        <p:blipFill>
          <a:blip r:embed="rId6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1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2E020-A941-934E-9331-12F26085B637}" type="datetimeFigureOut">
              <a:rPr lang="nl-NL" smtClean="0"/>
              <a:t>10/09/14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20CB5-6D02-2E48-8FF5-C0A16A4318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7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/>
          </a:solidFill>
          <a:latin typeface="Bookman Old Style"/>
          <a:ea typeface="+mj-ea"/>
          <a:cs typeface="Bookman Old Styl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7.emf"/><Relationship Id="rId5" Type="http://schemas.openxmlformats.org/officeDocument/2006/relationships/image" Target="../media/image30.emf"/><Relationship Id="rId6" Type="http://schemas.openxmlformats.org/officeDocument/2006/relationships/image" Target="../media/image5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7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37.emf"/><Relationship Id="rId7" Type="http://schemas.openxmlformats.org/officeDocument/2006/relationships/image" Target="../media/image35.emf"/><Relationship Id="rId8" Type="http://schemas.openxmlformats.org/officeDocument/2006/relationships/image" Target="../media/image4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7" Type="http://schemas.openxmlformats.org/officeDocument/2006/relationships/image" Target="../media/image32.emf"/><Relationship Id="rId8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emf"/><Relationship Id="rId6" Type="http://schemas.openxmlformats.org/officeDocument/2006/relationships/image" Target="../media/image4.png"/><Relationship Id="rId7" Type="http://schemas.openxmlformats.org/officeDocument/2006/relationships/image" Target="../media/image42.emf"/><Relationship Id="rId8" Type="http://schemas.openxmlformats.org/officeDocument/2006/relationships/image" Target="../media/image43.emf"/><Relationship Id="rId9" Type="http://schemas.openxmlformats.org/officeDocument/2006/relationships/image" Target="../media/image44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.png"/><Relationship Id="rId7" Type="http://schemas.openxmlformats.org/officeDocument/2006/relationships/image" Target="../media/image7.emf"/><Relationship Id="rId8" Type="http://schemas.openxmlformats.org/officeDocument/2006/relationships/image" Target="../media/image42.emf"/><Relationship Id="rId9" Type="http://schemas.openxmlformats.org/officeDocument/2006/relationships/image" Target="../media/image43.emf"/><Relationship Id="rId10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6" Type="http://schemas.openxmlformats.org/officeDocument/2006/relationships/image" Target="../media/image59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8" Type="http://schemas.openxmlformats.org/officeDocument/2006/relationships/image" Target="../media/image17.emf"/><Relationship Id="rId9" Type="http://schemas.openxmlformats.org/officeDocument/2006/relationships/image" Target="../media/image18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emf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/>
          <a:p>
            <a:pPr algn="ctr"/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5063992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  <p:sp>
        <p:nvSpPr>
          <p:cNvPr id="32" name="Tijdelijke aanduiding voor verticale inhoud 5"/>
          <p:cNvSpPr txBox="1">
            <a:spLocks/>
          </p:cNvSpPr>
          <p:nvPr/>
        </p:nvSpPr>
        <p:spPr bwMode="auto">
          <a:xfrm>
            <a:off x="606044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i="1" dirty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Ir. </a:t>
            </a:r>
            <a:r>
              <a:rPr lang="en-US" sz="1200" dirty="0" err="1"/>
              <a:t>J.Cramer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Dr. Ir. T.H. </a:t>
            </a:r>
            <a:r>
              <a:rPr lang="en-US" sz="1200" dirty="0" err="1"/>
              <a:t>Taminiau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Prof. Dr. Ir. R. Hanson </a:t>
            </a:r>
          </a:p>
        </p:txBody>
      </p:sp>
      <p:pic>
        <p:nvPicPr>
          <p:cNvPr id="33" name="Afbeelding 32" descr="team_diamond_logo-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77" y="3223539"/>
            <a:ext cx="687976" cy="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5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Quantum Error Correction is essential in building a scalable quantum computer 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3" name="Groeperen 42"/>
          <p:cNvGrpSpPr/>
          <p:nvPr/>
        </p:nvGrpSpPr>
        <p:grpSpPr>
          <a:xfrm>
            <a:off x="683568" y="1556792"/>
            <a:ext cx="4176464" cy="2592288"/>
            <a:chOff x="683568" y="1268760"/>
            <a:chExt cx="4176464" cy="2592288"/>
          </a:xfrm>
        </p:grpSpPr>
        <p:sp>
          <p:nvSpPr>
            <p:cNvPr id="41" name="Afgeronde rechthoek 40"/>
            <p:cNvSpPr/>
            <p:nvPr/>
          </p:nvSpPr>
          <p:spPr>
            <a:xfrm>
              <a:off x="683568" y="1268760"/>
              <a:ext cx="4176464" cy="259228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</a:rPr>
                <a:t>Classical Error Correction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Tekstvak 39"/>
            <p:cNvSpPr txBox="1"/>
            <p:nvPr/>
          </p:nvSpPr>
          <p:spPr>
            <a:xfrm>
              <a:off x="3635896" y="1801222"/>
              <a:ext cx="1223969" cy="1367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smtClean="0"/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11111111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111</a:t>
              </a:r>
              <a:r>
                <a:rPr lang="en-US" sz="1400" dirty="0" smtClean="0">
                  <a:solidFill>
                    <a:srgbClr val="FF0000"/>
                  </a:solidFill>
                </a:rPr>
                <a:t>0</a:t>
              </a:r>
              <a:r>
                <a:rPr lang="en-US" sz="1400" dirty="0" smtClean="0"/>
                <a:t>1111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</a:t>
              </a:r>
            </a:p>
          </p:txBody>
        </p:sp>
        <p:sp>
          <p:nvSpPr>
            <p:cNvPr id="42" name="Rechthoek 41"/>
            <p:cNvSpPr/>
            <p:nvPr/>
          </p:nvSpPr>
          <p:spPr>
            <a:xfrm>
              <a:off x="890972" y="1844824"/>
              <a:ext cx="288894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Make n copies of the bit 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An error occurs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Every bit is measured and a majority vote determines what the original bit was</a:t>
              </a:r>
              <a:endParaRPr lang="en-US" sz="1600" dirty="0"/>
            </a:p>
          </p:txBody>
        </p:sp>
      </p:grpSp>
      <p:grpSp>
        <p:nvGrpSpPr>
          <p:cNvPr id="11" name="Groeperen 10"/>
          <p:cNvGrpSpPr/>
          <p:nvPr/>
        </p:nvGrpSpPr>
        <p:grpSpPr>
          <a:xfrm>
            <a:off x="5148064" y="1556792"/>
            <a:ext cx="3600400" cy="2592288"/>
            <a:chOff x="683568" y="1268760"/>
            <a:chExt cx="3456384" cy="2592288"/>
          </a:xfrm>
        </p:grpSpPr>
        <p:sp>
          <p:nvSpPr>
            <p:cNvPr id="12" name="Afgeronde rechthoek 11"/>
            <p:cNvSpPr/>
            <p:nvPr/>
          </p:nvSpPr>
          <p:spPr>
            <a:xfrm>
              <a:off x="683568" y="1268760"/>
              <a:ext cx="3456384" cy="259228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</a:rPr>
                <a:t>Quantum Error Correction ? 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hoek 13"/>
            <p:cNvSpPr/>
            <p:nvPr/>
          </p:nvSpPr>
          <p:spPr>
            <a:xfrm>
              <a:off x="890972" y="1844824"/>
              <a:ext cx="310496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Make n copies of the </a:t>
              </a:r>
              <a:r>
                <a:rPr lang="en-US" sz="1600" dirty="0" err="1" smtClean="0"/>
                <a:t>qubit</a:t>
              </a:r>
              <a:r>
                <a:rPr lang="en-US" sz="1600" dirty="0" smtClean="0"/>
                <a:t>  </a:t>
              </a:r>
              <a:endParaRPr lang="en-US" sz="1600" dirty="0" smtClean="0"/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An error occurs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Every </a:t>
              </a:r>
              <a:r>
                <a:rPr lang="en-US" sz="1600" dirty="0" err="1" smtClean="0"/>
                <a:t>qubit</a:t>
              </a:r>
              <a:r>
                <a:rPr lang="en-US" sz="1600" dirty="0" smtClean="0"/>
                <a:t> </a:t>
              </a:r>
              <a:r>
                <a:rPr lang="en-US" sz="1600" dirty="0" smtClean="0"/>
                <a:t>is measured and a majority vote determines what the original bit was</a:t>
              </a:r>
              <a:endParaRPr lang="en-US" sz="1600" dirty="0"/>
            </a:p>
          </p:txBody>
        </p:sp>
      </p:grpSp>
      <p:sp>
        <p:nvSpPr>
          <p:cNvPr id="5" name="Rechthoek 4"/>
          <p:cNvSpPr/>
          <p:nvPr/>
        </p:nvSpPr>
        <p:spPr>
          <a:xfrm rot="20700000">
            <a:off x="6065638" y="2121200"/>
            <a:ext cx="2506340" cy="432048"/>
          </a:xfrm>
          <a:prstGeom prst="rect">
            <a:avLst/>
          </a:prstGeom>
          <a:solidFill>
            <a:schemeClr val="accent5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smtClean="0">
                <a:solidFill>
                  <a:schemeClr val="bg1"/>
                </a:solidFill>
              </a:rPr>
              <a:t>No Cloning Theorem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 rot="20700000">
            <a:off x="6065638" y="2968927"/>
            <a:ext cx="2506340" cy="432048"/>
          </a:xfrm>
          <a:prstGeom prst="rect">
            <a:avLst/>
          </a:prstGeom>
          <a:solidFill>
            <a:srgbClr val="0F1150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smtClean="0">
                <a:solidFill>
                  <a:srgbClr val="FFFFFF"/>
                </a:solidFill>
              </a:rPr>
              <a:t>Measurement project</a:t>
            </a:r>
            <a:endParaRPr lang="en-US" sz="18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34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Parity measurement measures if two </a:t>
            </a:r>
            <a:r>
              <a:rPr lang="en-US" dirty="0" err="1" smtClean="0"/>
              <a:t>qubits</a:t>
            </a:r>
            <a:r>
              <a:rPr lang="en-US" dirty="0" smtClean="0"/>
              <a:t> point in the same </a:t>
            </a:r>
            <a:r>
              <a:rPr lang="en-US" dirty="0" smtClean="0"/>
              <a:t>direction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Parity measurement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Ovaal 14"/>
          <p:cNvSpPr/>
          <p:nvPr/>
        </p:nvSpPr>
        <p:spPr bwMode="auto">
          <a:xfrm>
            <a:off x="2644729" y="2469821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6" name="Groeperen 15"/>
          <p:cNvGrpSpPr/>
          <p:nvPr/>
        </p:nvGrpSpPr>
        <p:grpSpPr>
          <a:xfrm>
            <a:off x="1017905" y="1533253"/>
            <a:ext cx="1440517" cy="1604032"/>
            <a:chOff x="1017905" y="1533253"/>
            <a:chExt cx="1440517" cy="1604032"/>
          </a:xfrm>
        </p:grpSpPr>
        <p:grpSp>
          <p:nvGrpSpPr>
            <p:cNvPr id="32" name="Groeperen 31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33" name="Ovaal 32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hoek 33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Rechte verbindingslijn met pijl 34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6" name="Rechthoek 35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Pijl links 36"/>
            <p:cNvSpPr/>
            <p:nvPr/>
          </p:nvSpPr>
          <p:spPr>
            <a:xfrm rot="5400000">
              <a:off x="1190689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Pijl links 37"/>
            <p:cNvSpPr/>
            <p:nvPr/>
          </p:nvSpPr>
          <p:spPr>
            <a:xfrm rot="5400000">
              <a:off x="1680970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ijl links 38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521692" y="1533253"/>
              <a:ext cx="589917" cy="589917"/>
            </a:xfrm>
            <a:prstGeom prst="rect">
              <a:avLst/>
            </a:prstGeom>
          </p:spPr>
        </p:pic>
        <p:pic>
          <p:nvPicPr>
            <p:cNvPr id="14" name="Afbeelding 13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017905" y="1549723"/>
              <a:ext cx="589917" cy="589917"/>
            </a:xfrm>
            <a:prstGeom prst="rect">
              <a:avLst/>
            </a:prstGeom>
          </p:spPr>
        </p:pic>
      </p:grpSp>
      <p:sp>
        <p:nvSpPr>
          <p:cNvPr id="42" name="Ovaal 41"/>
          <p:cNvSpPr/>
          <p:nvPr/>
        </p:nvSpPr>
        <p:spPr bwMode="auto">
          <a:xfrm>
            <a:off x="2687377" y="4438078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43" name="Groeperen 42"/>
          <p:cNvGrpSpPr/>
          <p:nvPr/>
        </p:nvGrpSpPr>
        <p:grpSpPr>
          <a:xfrm>
            <a:off x="1103201" y="4349445"/>
            <a:ext cx="988743" cy="756097"/>
            <a:chOff x="2339752" y="1556792"/>
            <a:chExt cx="1224136" cy="936104"/>
          </a:xfrm>
        </p:grpSpPr>
        <p:sp>
          <p:nvSpPr>
            <p:cNvPr id="49" name="Ovaal 48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hoek 49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Rechte verbindingslijn met pijl 50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2" name="Rechthoek 51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Pijl links 43"/>
          <p:cNvSpPr/>
          <p:nvPr/>
        </p:nvSpPr>
        <p:spPr>
          <a:xfrm rot="5400000">
            <a:off x="1233337" y="3988414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jl links 44"/>
          <p:cNvSpPr/>
          <p:nvPr/>
        </p:nvSpPr>
        <p:spPr>
          <a:xfrm rot="5400000">
            <a:off x="1723618" y="3988414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ijl links 45"/>
          <p:cNvSpPr/>
          <p:nvPr/>
        </p:nvSpPr>
        <p:spPr>
          <a:xfrm>
            <a:off x="2229710" y="4413761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Afbeelding 4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1564340" y="3501510"/>
            <a:ext cx="589917" cy="589917"/>
          </a:xfrm>
          <a:prstGeom prst="rect">
            <a:avLst/>
          </a:prstGeom>
        </p:spPr>
      </p:pic>
      <p:pic>
        <p:nvPicPr>
          <p:cNvPr id="48" name="Afbeelding 4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060553" y="3517980"/>
            <a:ext cx="589917" cy="589917"/>
          </a:xfrm>
          <a:prstGeom prst="rect">
            <a:avLst/>
          </a:prstGeom>
        </p:spPr>
      </p:pic>
      <p:sp>
        <p:nvSpPr>
          <p:cNvPr id="54" name="Ovaal 53"/>
          <p:cNvSpPr/>
          <p:nvPr/>
        </p:nvSpPr>
        <p:spPr bwMode="auto">
          <a:xfrm>
            <a:off x="6681735" y="2469821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7" name="Groeperen 16"/>
          <p:cNvGrpSpPr/>
          <p:nvPr/>
        </p:nvGrpSpPr>
        <p:grpSpPr>
          <a:xfrm>
            <a:off x="5097559" y="1364811"/>
            <a:ext cx="1397869" cy="1772474"/>
            <a:chOff x="4611862" y="1364811"/>
            <a:chExt cx="1397869" cy="1772474"/>
          </a:xfrm>
        </p:grpSpPr>
        <p:grpSp>
          <p:nvGrpSpPr>
            <p:cNvPr id="55" name="Groeperen 54"/>
            <p:cNvGrpSpPr/>
            <p:nvPr/>
          </p:nvGrpSpPr>
          <p:grpSpPr>
            <a:xfrm>
              <a:off x="4611862" y="2381188"/>
              <a:ext cx="988743" cy="756097"/>
              <a:chOff x="2339752" y="1556792"/>
              <a:chExt cx="1224136" cy="936104"/>
            </a:xfrm>
          </p:grpSpPr>
          <p:sp>
            <p:nvSpPr>
              <p:cNvPr id="61" name="Ovaal 60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hthoek 61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Rechte verbindingslijn met pijl 62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4" name="Rechthoek 63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Pijl links 55"/>
            <p:cNvSpPr/>
            <p:nvPr/>
          </p:nvSpPr>
          <p:spPr>
            <a:xfrm rot="5400000">
              <a:off x="4741998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Pijl links 56"/>
            <p:cNvSpPr/>
            <p:nvPr/>
          </p:nvSpPr>
          <p:spPr>
            <a:xfrm rot="5400000">
              <a:off x="5232279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Pijl links 57"/>
            <p:cNvSpPr/>
            <p:nvPr/>
          </p:nvSpPr>
          <p:spPr>
            <a:xfrm>
              <a:off x="5738371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eperen 19"/>
            <p:cNvGrpSpPr/>
            <p:nvPr/>
          </p:nvGrpSpPr>
          <p:grpSpPr>
            <a:xfrm>
              <a:off x="4726797" y="1364811"/>
              <a:ext cx="734425" cy="979053"/>
              <a:chOff x="574074" y="3264680"/>
              <a:chExt cx="1628596" cy="2171063"/>
            </a:xfrm>
          </p:grpSpPr>
          <p:pic>
            <p:nvPicPr>
              <p:cNvPr id="21" name="Afbeelding 2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74074" y="3828124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22" name="Afbeelding 2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38643" y="3264680"/>
                <a:ext cx="1364027" cy="2171063"/>
              </a:xfrm>
              <a:prstGeom prst="diamond">
                <a:avLst/>
              </a:prstGeom>
            </p:spPr>
          </p:pic>
        </p:grpSp>
        <p:grpSp>
          <p:nvGrpSpPr>
            <p:cNvPr id="25" name="Groeperen 24"/>
            <p:cNvGrpSpPr/>
            <p:nvPr/>
          </p:nvGrpSpPr>
          <p:grpSpPr>
            <a:xfrm>
              <a:off x="5204344" y="1402135"/>
              <a:ext cx="734425" cy="979053"/>
              <a:chOff x="709245" y="3264680"/>
              <a:chExt cx="1628596" cy="2171063"/>
            </a:xfrm>
          </p:grpSpPr>
          <p:pic>
            <p:nvPicPr>
              <p:cNvPr id="26" name="Afbeelding 25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709245" y="3828124"/>
                <a:ext cx="686998" cy="1071003"/>
              </a:xfrm>
              <a:prstGeom prst="rtTriangle">
                <a:avLst/>
              </a:prstGeom>
            </p:spPr>
          </p:pic>
          <p:pic>
            <p:nvPicPr>
              <p:cNvPr id="27" name="Afbeelding 26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973814" y="3264680"/>
                <a:ext cx="1364027" cy="2171063"/>
              </a:xfrm>
              <a:prstGeom prst="diamond">
                <a:avLst/>
              </a:prstGeom>
            </p:spPr>
          </p:pic>
        </p:grpSp>
      </p:grpSp>
      <p:sp>
        <p:nvSpPr>
          <p:cNvPr id="66" name="Ovaal 65"/>
          <p:cNvSpPr/>
          <p:nvPr/>
        </p:nvSpPr>
        <p:spPr bwMode="auto">
          <a:xfrm>
            <a:off x="6664242" y="4438078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8" name="Groeperen 17"/>
          <p:cNvGrpSpPr/>
          <p:nvPr/>
        </p:nvGrpSpPr>
        <p:grpSpPr>
          <a:xfrm>
            <a:off x="5080066" y="3195454"/>
            <a:ext cx="1397869" cy="1910088"/>
            <a:chOff x="4594369" y="3195454"/>
            <a:chExt cx="1397869" cy="1910088"/>
          </a:xfrm>
        </p:grpSpPr>
        <p:grpSp>
          <p:nvGrpSpPr>
            <p:cNvPr id="67" name="Groeperen 66"/>
            <p:cNvGrpSpPr/>
            <p:nvPr/>
          </p:nvGrpSpPr>
          <p:grpSpPr>
            <a:xfrm>
              <a:off x="4594369" y="4349445"/>
              <a:ext cx="988743" cy="756097"/>
              <a:chOff x="2339752" y="1556792"/>
              <a:chExt cx="1224136" cy="936104"/>
            </a:xfrm>
          </p:grpSpPr>
          <p:sp>
            <p:nvSpPr>
              <p:cNvPr id="71" name="Ovaal 70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hthoek 71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Rechte verbindingslijn met pijl 72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4" name="Rechthoek 73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Pijl links 67"/>
            <p:cNvSpPr/>
            <p:nvPr/>
          </p:nvSpPr>
          <p:spPr>
            <a:xfrm rot="5400000">
              <a:off x="4724505" y="398841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Pijl links 68"/>
            <p:cNvSpPr/>
            <p:nvPr/>
          </p:nvSpPr>
          <p:spPr>
            <a:xfrm rot="5400000">
              <a:off x="5214786" y="398841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Pijl links 69"/>
            <p:cNvSpPr/>
            <p:nvPr/>
          </p:nvSpPr>
          <p:spPr>
            <a:xfrm>
              <a:off x="5720878" y="441376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eperen 5"/>
            <p:cNvGrpSpPr/>
            <p:nvPr/>
          </p:nvGrpSpPr>
          <p:grpSpPr>
            <a:xfrm>
              <a:off x="4772887" y="3195454"/>
              <a:ext cx="1129437" cy="1347537"/>
              <a:chOff x="739048" y="2976390"/>
              <a:chExt cx="2504541" cy="2988182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739048" y="3793508"/>
                <a:ext cx="1364030" cy="2171064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879559" y="2976390"/>
                <a:ext cx="1364030" cy="2171064"/>
              </a:xfrm>
              <a:prstGeom prst="diamond">
                <a:avLst/>
              </a:prstGeom>
            </p:spPr>
          </p:pic>
        </p:grpSp>
        <p:grpSp>
          <p:nvGrpSpPr>
            <p:cNvPr id="7" name="Groeperen 6"/>
            <p:cNvGrpSpPr/>
            <p:nvPr/>
          </p:nvGrpSpPr>
          <p:grpSpPr>
            <a:xfrm>
              <a:off x="4698492" y="3325460"/>
              <a:ext cx="734425" cy="979053"/>
              <a:chOff x="574074" y="3264680"/>
              <a:chExt cx="1628596" cy="2171063"/>
            </a:xfrm>
          </p:grpSpPr>
          <p:pic>
            <p:nvPicPr>
              <p:cNvPr id="8" name="Afbeelding 7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74074" y="3828124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9" name="Afbeelding 8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38643" y="3264680"/>
                <a:ext cx="1364027" cy="2171063"/>
              </a:xfrm>
              <a:prstGeom prst="diamond">
                <a:avLst/>
              </a:prstGeom>
            </p:spPr>
          </p:pic>
        </p:grpSp>
      </p:grpSp>
      <p:grpSp>
        <p:nvGrpSpPr>
          <p:cNvPr id="94" name="Groeperen 93"/>
          <p:cNvGrpSpPr/>
          <p:nvPr/>
        </p:nvGrpSpPr>
        <p:grpSpPr>
          <a:xfrm>
            <a:off x="2948517" y="1898988"/>
            <a:ext cx="1175120" cy="962639"/>
            <a:chOff x="2948517" y="1898988"/>
            <a:chExt cx="1175120" cy="962639"/>
          </a:xfrm>
        </p:grpSpPr>
        <p:grpSp>
          <p:nvGrpSpPr>
            <p:cNvPr id="19" name="Groeperen 18"/>
            <p:cNvGrpSpPr/>
            <p:nvPr/>
          </p:nvGrpSpPr>
          <p:grpSpPr>
            <a:xfrm>
              <a:off x="3029933" y="2255240"/>
              <a:ext cx="1093704" cy="606387"/>
              <a:chOff x="3029933" y="2255240"/>
              <a:chExt cx="1093704" cy="606387"/>
            </a:xfrm>
          </p:grpSpPr>
          <p:pic>
            <p:nvPicPr>
              <p:cNvPr id="75" name="Afbeelding 74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533720" y="2255240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6" name="Afbeelding 75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029933" y="2271710"/>
                <a:ext cx="589917" cy="589917"/>
              </a:xfrm>
              <a:prstGeom prst="rect">
                <a:avLst/>
              </a:prstGeom>
            </p:spPr>
          </p:pic>
        </p:grpSp>
        <p:pic>
          <p:nvPicPr>
            <p:cNvPr id="31" name="Afbeelding 3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517" y="1898988"/>
              <a:ext cx="1100411" cy="267863"/>
            </a:xfrm>
            <a:prstGeom prst="rect">
              <a:avLst/>
            </a:prstGeom>
          </p:spPr>
        </p:pic>
      </p:grpSp>
      <p:grpSp>
        <p:nvGrpSpPr>
          <p:cNvPr id="95" name="Groeperen 94"/>
          <p:cNvGrpSpPr/>
          <p:nvPr/>
        </p:nvGrpSpPr>
        <p:grpSpPr>
          <a:xfrm>
            <a:off x="2953820" y="3756277"/>
            <a:ext cx="1201135" cy="993230"/>
            <a:chOff x="2953820" y="3756277"/>
            <a:chExt cx="1201135" cy="993230"/>
          </a:xfrm>
        </p:grpSpPr>
        <p:grpSp>
          <p:nvGrpSpPr>
            <p:cNvPr id="23" name="Groeperen 22"/>
            <p:cNvGrpSpPr/>
            <p:nvPr/>
          </p:nvGrpSpPr>
          <p:grpSpPr>
            <a:xfrm>
              <a:off x="3061251" y="4143120"/>
              <a:ext cx="1093704" cy="606387"/>
              <a:chOff x="3061251" y="4143120"/>
              <a:chExt cx="1093704" cy="606387"/>
            </a:xfrm>
          </p:grpSpPr>
          <p:pic>
            <p:nvPicPr>
              <p:cNvPr id="77" name="Afbeelding 76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600000">
                <a:off x="3565038" y="4143120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8" name="Afbeelding 77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061251" y="4159590"/>
                <a:ext cx="589917" cy="589917"/>
              </a:xfrm>
              <a:prstGeom prst="rect">
                <a:avLst/>
              </a:prstGeom>
            </p:spPr>
          </p:pic>
        </p:grpSp>
        <p:pic>
          <p:nvPicPr>
            <p:cNvPr id="59" name="Afbeelding 5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3820" y="3756277"/>
              <a:ext cx="1100411" cy="267863"/>
            </a:xfrm>
            <a:prstGeom prst="rect">
              <a:avLst/>
            </a:prstGeom>
          </p:spPr>
        </p:pic>
      </p:grpSp>
      <p:grpSp>
        <p:nvGrpSpPr>
          <p:cNvPr id="97" name="Groeperen 96"/>
          <p:cNvGrpSpPr/>
          <p:nvPr/>
        </p:nvGrpSpPr>
        <p:grpSpPr>
          <a:xfrm>
            <a:off x="6310232" y="1425290"/>
            <a:ext cx="2468685" cy="1541269"/>
            <a:chOff x="6310232" y="1425290"/>
            <a:chExt cx="2468685" cy="1541269"/>
          </a:xfrm>
        </p:grpSpPr>
        <p:grpSp>
          <p:nvGrpSpPr>
            <p:cNvPr id="24" name="Groeperen 23"/>
            <p:cNvGrpSpPr/>
            <p:nvPr/>
          </p:nvGrpSpPr>
          <p:grpSpPr>
            <a:xfrm>
              <a:off x="7380312" y="1950182"/>
              <a:ext cx="1211972" cy="1016377"/>
              <a:chOff x="7051200" y="1905531"/>
              <a:chExt cx="1211972" cy="1016377"/>
            </a:xfrm>
          </p:grpSpPr>
          <p:pic>
            <p:nvPicPr>
              <p:cNvPr id="79" name="Afbeelding 78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7051200" y="2159619"/>
                <a:ext cx="309806" cy="482975"/>
              </a:xfrm>
              <a:prstGeom prst="rtTriangle">
                <a:avLst/>
              </a:prstGeom>
            </p:spPr>
          </p:pic>
          <p:pic>
            <p:nvPicPr>
              <p:cNvPr id="80" name="Afbeelding 7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7170509" y="1905531"/>
                <a:ext cx="615116" cy="979053"/>
              </a:xfrm>
              <a:prstGeom prst="diamond">
                <a:avLst/>
              </a:prstGeom>
            </p:spPr>
          </p:pic>
          <p:pic>
            <p:nvPicPr>
              <p:cNvPr id="81" name="Afbeelding 8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7528747" y="2196943"/>
                <a:ext cx="309806" cy="482975"/>
              </a:xfrm>
              <a:prstGeom prst="rtTriangle">
                <a:avLst/>
              </a:prstGeom>
            </p:spPr>
          </p:pic>
          <p:pic>
            <p:nvPicPr>
              <p:cNvPr id="82" name="Afbeelding 8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7648056" y="1942855"/>
                <a:ext cx="615116" cy="979053"/>
              </a:xfrm>
              <a:prstGeom prst="diamond">
                <a:avLst/>
              </a:prstGeom>
            </p:spPr>
          </p:pic>
        </p:grpSp>
        <p:pic>
          <p:nvPicPr>
            <p:cNvPr id="60" name="Afbeelding 59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0232" y="1425290"/>
              <a:ext cx="2468685" cy="600882"/>
            </a:xfrm>
            <a:prstGeom prst="rect">
              <a:avLst/>
            </a:prstGeom>
          </p:spPr>
        </p:pic>
      </p:grpSp>
      <p:grpSp>
        <p:nvGrpSpPr>
          <p:cNvPr id="96" name="Groeperen 95"/>
          <p:cNvGrpSpPr/>
          <p:nvPr/>
        </p:nvGrpSpPr>
        <p:grpSpPr>
          <a:xfrm>
            <a:off x="6224068" y="3423258"/>
            <a:ext cx="2468685" cy="1839896"/>
            <a:chOff x="6224068" y="3423258"/>
            <a:chExt cx="2468685" cy="1839896"/>
          </a:xfrm>
        </p:grpSpPr>
        <p:grpSp>
          <p:nvGrpSpPr>
            <p:cNvPr id="30" name="Groeperen 29"/>
            <p:cNvGrpSpPr/>
            <p:nvPr/>
          </p:nvGrpSpPr>
          <p:grpSpPr>
            <a:xfrm>
              <a:off x="7475284" y="3915617"/>
              <a:ext cx="1203832" cy="1347537"/>
              <a:chOff x="6998358" y="3243985"/>
              <a:chExt cx="1203832" cy="1347537"/>
            </a:xfrm>
          </p:grpSpPr>
          <p:pic>
            <p:nvPicPr>
              <p:cNvPr id="90" name="Afbeelding 8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7587073" y="3243985"/>
                <a:ext cx="615117" cy="979053"/>
              </a:xfrm>
              <a:prstGeom prst="diamond">
                <a:avLst/>
              </a:prstGeom>
            </p:spPr>
          </p:pic>
          <p:grpSp>
            <p:nvGrpSpPr>
              <p:cNvPr id="29" name="Groeperen 28"/>
              <p:cNvGrpSpPr/>
              <p:nvPr/>
            </p:nvGrpSpPr>
            <p:grpSpPr>
              <a:xfrm>
                <a:off x="6998358" y="3373991"/>
                <a:ext cx="734425" cy="1217531"/>
                <a:chOff x="6998358" y="3373991"/>
                <a:chExt cx="734425" cy="1217531"/>
              </a:xfrm>
            </p:grpSpPr>
            <p:pic>
              <p:nvPicPr>
                <p:cNvPr id="89" name="Afbeelding 88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033" t="-109403" r="-52687" b="-6514"/>
                <a:stretch/>
              </p:blipFill>
              <p:spPr>
                <a:xfrm rot="12566319">
                  <a:off x="7072753" y="3612469"/>
                  <a:ext cx="615117" cy="979053"/>
                </a:xfrm>
                <a:prstGeom prst="diamond">
                  <a:avLst/>
                </a:prstGeom>
              </p:spPr>
            </p:pic>
            <p:pic>
              <p:nvPicPr>
                <p:cNvPr id="91" name="Afbeelding 90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50" t="-2984" r="14025" b="-3529"/>
                <a:stretch/>
              </p:blipFill>
              <p:spPr>
                <a:xfrm rot="1987344">
                  <a:off x="6998358" y="3628079"/>
                  <a:ext cx="309806" cy="482975"/>
                </a:xfrm>
                <a:prstGeom prst="rtTriangle">
                  <a:avLst/>
                </a:prstGeom>
              </p:spPr>
            </p:pic>
            <p:pic>
              <p:nvPicPr>
                <p:cNvPr id="92" name="Afbeelding 91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269" t="-9267" r="16616" b="-106650"/>
                <a:stretch/>
              </p:blipFill>
              <p:spPr>
                <a:xfrm rot="12785806">
                  <a:off x="7117667" y="3373991"/>
                  <a:ext cx="615116" cy="979053"/>
                </a:xfrm>
                <a:prstGeom prst="diamond">
                  <a:avLst/>
                </a:prstGeom>
              </p:spPr>
            </p:pic>
          </p:grpSp>
        </p:grpSp>
        <p:pic>
          <p:nvPicPr>
            <p:cNvPr id="93" name="Afbeelding 92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4068" y="3423258"/>
              <a:ext cx="2468685" cy="600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16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2" grpId="0" animBg="1"/>
      <p:bldP spid="44" grpId="0" animBg="1"/>
      <p:bldP spid="45" grpId="0" animBg="1"/>
      <p:bldP spid="46" grpId="0" animBg="1"/>
      <p:bldP spid="54" grpId="0" animBg="1"/>
      <p:bldP spid="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eperen 81"/>
          <p:cNvGrpSpPr/>
          <p:nvPr/>
        </p:nvGrpSpPr>
        <p:grpSpPr>
          <a:xfrm>
            <a:off x="4283968" y="4647145"/>
            <a:ext cx="1021127" cy="733055"/>
            <a:chOff x="4283968" y="4647145"/>
            <a:chExt cx="1021127" cy="733055"/>
          </a:xfrm>
        </p:grpSpPr>
        <p:sp>
          <p:nvSpPr>
            <p:cNvPr id="76" name="Traan 75"/>
            <p:cNvSpPr/>
            <p:nvPr/>
          </p:nvSpPr>
          <p:spPr bwMode="auto">
            <a:xfrm rot="4500000">
              <a:off x="4394780" y="4823236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7" name="Traan 76"/>
            <p:cNvSpPr/>
            <p:nvPr/>
          </p:nvSpPr>
          <p:spPr bwMode="auto">
            <a:xfrm rot="15300000">
              <a:off x="4988033" y="5063137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8" name="Traan 77"/>
            <p:cNvSpPr/>
            <p:nvPr/>
          </p:nvSpPr>
          <p:spPr bwMode="auto">
            <a:xfrm rot="15501730">
              <a:off x="4709812" y="4933176"/>
              <a:ext cx="313008" cy="321117"/>
            </a:xfrm>
            <a:prstGeom prst="teardrop">
              <a:avLst>
                <a:gd name="adj" fmla="val 7002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80" name="Afbeelding 79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4587199" y="4755279"/>
              <a:ext cx="571616" cy="571616"/>
            </a:xfrm>
            <a:prstGeom prst="rect">
              <a:avLst/>
            </a:prstGeom>
          </p:spPr>
        </p:pic>
        <p:pic>
          <p:nvPicPr>
            <p:cNvPr id="81" name="Afbeelding 8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4283968" y="4647145"/>
              <a:ext cx="571616" cy="571616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measuring</a:t>
            </a:r>
            <a:r>
              <a:rPr lang="nl-NL" dirty="0" smtClean="0"/>
              <a:t> the </a:t>
            </a:r>
            <a:r>
              <a:rPr lang="nl-NL" dirty="0" err="1" smtClean="0"/>
              <a:t>parity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Error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diagnosed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corrected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3-qubit </a:t>
            </a:r>
            <a:r>
              <a:rPr lang="nl-NL" dirty="0" err="1" smtClean="0"/>
              <a:t>quantum</a:t>
            </a:r>
            <a:r>
              <a:rPr lang="nl-NL" dirty="0" smtClean="0"/>
              <a:t> 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1" name="Ovaal 20"/>
          <p:cNvSpPr/>
          <p:nvPr/>
        </p:nvSpPr>
        <p:spPr bwMode="auto">
          <a:xfrm>
            <a:off x="3314537" y="4925514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2" name="Afbeelding 3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1660771" y="1627615"/>
            <a:ext cx="571616" cy="571616"/>
          </a:xfrm>
          <a:prstGeom prst="rect">
            <a:avLst/>
          </a:prstGeom>
        </p:spPr>
      </p:pic>
      <p:pic>
        <p:nvPicPr>
          <p:cNvPr id="33" name="Afbeelding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61" y="1268760"/>
            <a:ext cx="1814863" cy="253396"/>
          </a:xfrm>
          <a:prstGeom prst="rect">
            <a:avLst/>
          </a:prstGeom>
        </p:spPr>
      </p:pic>
      <p:pic>
        <p:nvPicPr>
          <p:cNvPr id="36" name="Afbeelding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61" y="2258444"/>
            <a:ext cx="1901760" cy="225728"/>
          </a:xfrm>
          <a:prstGeom prst="rect">
            <a:avLst/>
          </a:prstGeom>
        </p:spPr>
      </p:pic>
      <p:pic>
        <p:nvPicPr>
          <p:cNvPr id="37" name="Afbeelding 3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61" y="3554658"/>
            <a:ext cx="1901760" cy="225728"/>
          </a:xfrm>
          <a:prstGeom prst="rect">
            <a:avLst/>
          </a:prstGeom>
        </p:spPr>
      </p:pic>
      <p:grpSp>
        <p:nvGrpSpPr>
          <p:cNvPr id="42" name="Groeperen 41"/>
          <p:cNvGrpSpPr/>
          <p:nvPr/>
        </p:nvGrpSpPr>
        <p:grpSpPr>
          <a:xfrm>
            <a:off x="1226919" y="2603378"/>
            <a:ext cx="1142603" cy="803861"/>
            <a:chOff x="1440906" y="2332899"/>
            <a:chExt cx="1142603" cy="803861"/>
          </a:xfrm>
        </p:grpSpPr>
        <p:sp>
          <p:nvSpPr>
            <p:cNvPr id="39" name="Traan 38"/>
            <p:cNvSpPr/>
            <p:nvPr/>
          </p:nvSpPr>
          <p:spPr bwMode="auto">
            <a:xfrm rot="4500000">
              <a:off x="1551718" y="2508990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0" name="Traan 39"/>
            <p:cNvSpPr/>
            <p:nvPr/>
          </p:nvSpPr>
          <p:spPr bwMode="auto">
            <a:xfrm rot="15300000">
              <a:off x="2144971" y="2748891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1" name="Traan 40"/>
            <p:cNvSpPr/>
            <p:nvPr/>
          </p:nvSpPr>
          <p:spPr bwMode="auto">
            <a:xfrm rot="15501730">
              <a:off x="1866750" y="2618930"/>
              <a:ext cx="313008" cy="321117"/>
            </a:xfrm>
            <a:prstGeom prst="teardrop">
              <a:avLst>
                <a:gd name="adj" fmla="val 7002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011893" y="2565144"/>
              <a:ext cx="571616" cy="571616"/>
            </a:xfrm>
            <a:prstGeom prst="rect">
              <a:avLst/>
            </a:prstGeom>
          </p:spPr>
        </p:pic>
        <p:pic>
          <p:nvPicPr>
            <p:cNvPr id="30" name="Afbeelding 29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1744137" y="2441033"/>
              <a:ext cx="571616" cy="571616"/>
            </a:xfrm>
            <a:prstGeom prst="rect">
              <a:avLst/>
            </a:prstGeom>
          </p:spPr>
        </p:pic>
        <p:pic>
          <p:nvPicPr>
            <p:cNvPr id="29" name="Afbeelding 2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1440906" y="2332899"/>
              <a:ext cx="571616" cy="571616"/>
            </a:xfrm>
            <a:prstGeom prst="rect">
              <a:avLst/>
            </a:prstGeom>
          </p:spPr>
        </p:pic>
      </p:grpSp>
      <p:sp>
        <p:nvSpPr>
          <p:cNvPr id="51" name="Afgeronde rechthoek 50"/>
          <p:cNvSpPr/>
          <p:nvPr/>
        </p:nvSpPr>
        <p:spPr>
          <a:xfrm>
            <a:off x="3655160" y="1908572"/>
            <a:ext cx="4422040" cy="180869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Encode state on a logical </a:t>
            </a:r>
            <a:r>
              <a:rPr lang="en-US" sz="1600" dirty="0" err="1">
                <a:solidFill>
                  <a:schemeClr val="tx1"/>
                </a:solidFill>
              </a:rPr>
              <a:t>qubit</a:t>
            </a:r>
            <a:r>
              <a:rPr lang="en-US" sz="1600" dirty="0">
                <a:solidFill>
                  <a:schemeClr val="tx1"/>
                </a:solidFill>
              </a:rPr>
              <a:t> consisting of an entangled state of multiple </a:t>
            </a:r>
            <a:r>
              <a:rPr lang="en-US" sz="1600" dirty="0" err="1">
                <a:solidFill>
                  <a:schemeClr val="tx1"/>
                </a:solidFill>
              </a:rPr>
              <a:t>qubits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An error </a:t>
            </a:r>
            <a:r>
              <a:rPr lang="en-US" sz="1600" dirty="0" smtClean="0">
                <a:solidFill>
                  <a:schemeClr val="tx1"/>
                </a:solidFill>
              </a:rPr>
              <a:t>has occurred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Perform </a:t>
            </a:r>
            <a:r>
              <a:rPr lang="en-US" sz="1600" dirty="0" smtClean="0">
                <a:solidFill>
                  <a:schemeClr val="tx1"/>
                </a:solidFill>
              </a:rPr>
              <a:t>parity measurements </a:t>
            </a:r>
            <a:r>
              <a:rPr lang="en-US" sz="1600" dirty="0">
                <a:solidFill>
                  <a:schemeClr val="tx1"/>
                </a:solidFill>
              </a:rPr>
              <a:t>to diagnose the error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Correct the error 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52" name="Groeperen 51"/>
          <p:cNvGrpSpPr/>
          <p:nvPr/>
        </p:nvGrpSpPr>
        <p:grpSpPr>
          <a:xfrm>
            <a:off x="1295595" y="3777713"/>
            <a:ext cx="1142603" cy="803861"/>
            <a:chOff x="1440906" y="2332899"/>
            <a:chExt cx="1142603" cy="803861"/>
          </a:xfrm>
        </p:grpSpPr>
        <p:sp>
          <p:nvSpPr>
            <p:cNvPr id="53" name="Traan 52"/>
            <p:cNvSpPr/>
            <p:nvPr/>
          </p:nvSpPr>
          <p:spPr bwMode="auto">
            <a:xfrm rot="4500000">
              <a:off x="1551718" y="2508990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54" name="Traan 53"/>
            <p:cNvSpPr/>
            <p:nvPr/>
          </p:nvSpPr>
          <p:spPr bwMode="auto">
            <a:xfrm rot="15300000">
              <a:off x="2144971" y="2748891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55" name="Traan 54"/>
            <p:cNvSpPr/>
            <p:nvPr/>
          </p:nvSpPr>
          <p:spPr bwMode="auto">
            <a:xfrm rot="15501730">
              <a:off x="1866750" y="2618930"/>
              <a:ext cx="313008" cy="321117"/>
            </a:xfrm>
            <a:prstGeom prst="teardrop">
              <a:avLst>
                <a:gd name="adj" fmla="val 7002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56" name="Afbeelding 55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2011893" y="2565144"/>
              <a:ext cx="571616" cy="571616"/>
            </a:xfrm>
            <a:prstGeom prst="rect">
              <a:avLst/>
            </a:prstGeom>
          </p:spPr>
        </p:pic>
        <p:pic>
          <p:nvPicPr>
            <p:cNvPr id="57" name="Afbeelding 5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1744137" y="2441033"/>
              <a:ext cx="571616" cy="571616"/>
            </a:xfrm>
            <a:prstGeom prst="rect">
              <a:avLst/>
            </a:prstGeom>
          </p:spPr>
        </p:pic>
        <p:pic>
          <p:nvPicPr>
            <p:cNvPr id="58" name="Afbeelding 5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1440906" y="2332899"/>
              <a:ext cx="571616" cy="571616"/>
            </a:xfrm>
            <a:prstGeom prst="rect">
              <a:avLst/>
            </a:prstGeom>
          </p:spPr>
        </p:pic>
      </p:grpSp>
      <p:grpSp>
        <p:nvGrpSpPr>
          <p:cNvPr id="59" name="Groeperen 58"/>
          <p:cNvGrpSpPr/>
          <p:nvPr/>
        </p:nvGrpSpPr>
        <p:grpSpPr>
          <a:xfrm>
            <a:off x="1304661" y="4684532"/>
            <a:ext cx="1047097" cy="810041"/>
            <a:chOff x="4611862" y="2055884"/>
            <a:chExt cx="1397869" cy="1081401"/>
          </a:xfrm>
        </p:grpSpPr>
        <p:grpSp>
          <p:nvGrpSpPr>
            <p:cNvPr id="60" name="Groeperen 59"/>
            <p:cNvGrpSpPr/>
            <p:nvPr/>
          </p:nvGrpSpPr>
          <p:grpSpPr>
            <a:xfrm>
              <a:off x="4611862" y="2381188"/>
              <a:ext cx="988743" cy="756097"/>
              <a:chOff x="2339752" y="1556792"/>
              <a:chExt cx="1224136" cy="936104"/>
            </a:xfrm>
          </p:grpSpPr>
          <p:sp>
            <p:nvSpPr>
              <p:cNvPr id="70" name="Ovaal 69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hthoek 70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Rechte verbindingslijn met pijl 71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3" name="Rechthoek 72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Pijl links 60"/>
            <p:cNvSpPr/>
            <p:nvPr/>
          </p:nvSpPr>
          <p:spPr>
            <a:xfrm rot="5400000">
              <a:off x="4741998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Pijl links 61"/>
            <p:cNvSpPr/>
            <p:nvPr/>
          </p:nvSpPr>
          <p:spPr>
            <a:xfrm rot="5400000">
              <a:off x="5232279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Pijl links 62"/>
            <p:cNvSpPr/>
            <p:nvPr/>
          </p:nvSpPr>
          <p:spPr>
            <a:xfrm>
              <a:off x="5738371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Ovaal 73"/>
          <p:cNvSpPr/>
          <p:nvPr/>
        </p:nvSpPr>
        <p:spPr bwMode="auto">
          <a:xfrm>
            <a:off x="2915816" y="4922169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79" name="Afbeelding 7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4854955" y="4879390"/>
            <a:ext cx="571616" cy="571616"/>
          </a:xfrm>
          <a:prstGeom prst="rect">
            <a:avLst/>
          </a:prstGeom>
        </p:spPr>
      </p:pic>
      <p:pic>
        <p:nvPicPr>
          <p:cNvPr id="83" name="Afbeelding 8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65" y="4122296"/>
            <a:ext cx="1901760" cy="2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4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6 4.44444E-6 L 0.03159 4.44444E-6 " pathEditMode="relative" ptsTypes="AA">
                                      <p:cBhvr>
                                        <p:cTn id="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1" grpId="0" uiExpand="1" build="allAtOnce" animBg="1"/>
      <p:bldP spid="7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pic>
        <p:nvPicPr>
          <p:cNvPr id="31" name="Afbeelding 30" descr="NV_No_Spin_NoTex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34" name="Afbeelding 33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5" name="Afbeelding 3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6" name="Afgeronde rechthoek 3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37" name="Afgeronde rechthoek 3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Long enough coherence</a:t>
            </a:r>
          </a:p>
        </p:txBody>
      </p:sp>
      <p:sp>
        <p:nvSpPr>
          <p:cNvPr id="38" name="Afgeronde rechthoek 3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39" name="Afgeronde rechthoek 38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40" name="Afgeronde rechthoek 39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41" name="Afgeronde rechthoek 4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442783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7" descr="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4" t="35612" r="4897" b="7460"/>
          <a:stretch>
            <a:fillRect/>
          </a:stretch>
        </p:blipFill>
        <p:spPr bwMode="auto">
          <a:xfrm>
            <a:off x="4427984" y="4579352"/>
            <a:ext cx="2028514" cy="141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Groeperen 54"/>
          <p:cNvGrpSpPr/>
          <p:nvPr/>
        </p:nvGrpSpPr>
        <p:grpSpPr>
          <a:xfrm>
            <a:off x="827584" y="1506158"/>
            <a:ext cx="3456384" cy="2424897"/>
            <a:chOff x="827584" y="1506158"/>
            <a:chExt cx="3456384" cy="2424897"/>
          </a:xfrm>
        </p:grpSpPr>
        <p:sp>
          <p:nvSpPr>
            <p:cNvPr id="34" name="Afgeronde rechthoek 33"/>
            <p:cNvSpPr/>
            <p:nvPr/>
          </p:nvSpPr>
          <p:spPr>
            <a:xfrm>
              <a:off x="827584" y="1506158"/>
              <a:ext cx="3456384" cy="242489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</a:rPr>
                <a:t>The electronic spin can be read out with a laser pulse </a:t>
              </a:r>
            </a:p>
          </p:txBody>
        </p:sp>
        <p:pic>
          <p:nvPicPr>
            <p:cNvPr id="21" name="Afbeelding 20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135157" y="2462028"/>
              <a:ext cx="548959" cy="513156"/>
            </a:xfrm>
            <a:prstGeom prst="rect">
              <a:avLst/>
            </a:prstGeom>
          </p:spPr>
        </p:pic>
        <p:cxnSp>
          <p:nvCxnSpPr>
            <p:cNvPr id="26" name="Rechte verbindingslijn 25"/>
            <p:cNvCxnSpPr/>
            <p:nvPr/>
          </p:nvCxnSpPr>
          <p:spPr bwMode="auto">
            <a:xfrm>
              <a:off x="1828998" y="2529038"/>
              <a:ext cx="693286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Freeform 17"/>
            <p:cNvSpPr/>
            <p:nvPr/>
          </p:nvSpPr>
          <p:spPr>
            <a:xfrm rot="20486089">
              <a:off x="3023837" y="2579847"/>
              <a:ext cx="781605" cy="277519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" name="Pijl links 29"/>
            <p:cNvSpPr/>
            <p:nvPr/>
          </p:nvSpPr>
          <p:spPr>
            <a:xfrm>
              <a:off x="2599316" y="2524647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Afbeelding 21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1130173" y="3174561"/>
              <a:ext cx="548959" cy="513156"/>
            </a:xfrm>
            <a:prstGeom prst="rect">
              <a:avLst/>
            </a:prstGeom>
          </p:spPr>
        </p:pic>
        <p:cxnSp>
          <p:nvCxnSpPr>
            <p:cNvPr id="28" name="Rechte verbindingslijn 27"/>
            <p:cNvCxnSpPr/>
            <p:nvPr/>
          </p:nvCxnSpPr>
          <p:spPr bwMode="auto">
            <a:xfrm>
              <a:off x="1828998" y="3241571"/>
              <a:ext cx="693286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Pijl links 30"/>
            <p:cNvSpPr/>
            <p:nvPr/>
          </p:nvSpPr>
          <p:spPr>
            <a:xfrm>
              <a:off x="2586852" y="3237180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Afbeelding 3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2588833"/>
              <a:ext cx="326065" cy="317500"/>
            </a:xfrm>
            <a:prstGeom prst="rect">
              <a:avLst/>
            </a:prstGeom>
          </p:spPr>
        </p:pic>
        <p:pic>
          <p:nvPicPr>
            <p:cNvPr id="36" name="Afbeelding 3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3263842"/>
              <a:ext cx="326065" cy="317500"/>
            </a:xfrm>
            <a:prstGeom prst="rect">
              <a:avLst/>
            </a:prstGeom>
          </p:spPr>
        </p:pic>
      </p:grpSp>
      <p:pic>
        <p:nvPicPr>
          <p:cNvPr id="13" name="Afbeelding 12" descr="NV_No_Spin_NoTex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12987"/>
            <a:ext cx="2996952" cy="29969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NV-center is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impurity</a:t>
            </a:r>
            <a:r>
              <a:rPr lang="nl-NL" dirty="0" smtClean="0"/>
              <a:t> in </a:t>
            </a:r>
            <a:r>
              <a:rPr lang="nl-NL" dirty="0" err="1" smtClean="0"/>
              <a:t>Diamond</a:t>
            </a:r>
            <a:r>
              <a:rPr lang="nl-NL" dirty="0" smtClean="0"/>
              <a:t> of </a:t>
            </a:r>
            <a:r>
              <a:rPr lang="nl-NL" dirty="0" err="1" smtClean="0"/>
              <a:t>which</a:t>
            </a:r>
            <a:r>
              <a:rPr lang="nl-NL" dirty="0" smtClean="0"/>
              <a:t> we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contol</a:t>
            </a:r>
            <a:r>
              <a:rPr lang="nl-NL" dirty="0" smtClean="0"/>
              <a:t> the </a:t>
            </a:r>
            <a:r>
              <a:rPr lang="nl-NL" dirty="0" err="1" smtClean="0"/>
              <a:t>electronic</a:t>
            </a:r>
            <a:r>
              <a:rPr lang="nl-NL" dirty="0" smtClean="0"/>
              <a:t> spin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NV-center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5" name="Afbeelding 14" descr="PurpleSpi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840048" y="2825502"/>
            <a:ext cx="589072" cy="589072"/>
          </a:xfrm>
          <a:prstGeom prst="rect">
            <a:avLst/>
          </a:prstGeom>
        </p:spPr>
      </p:pic>
      <p:cxnSp>
        <p:nvCxnSpPr>
          <p:cNvPr id="9" name="Rechte verbindingslijn 8"/>
          <p:cNvCxnSpPr/>
          <p:nvPr/>
        </p:nvCxnSpPr>
        <p:spPr bwMode="auto">
          <a:xfrm>
            <a:off x="4139952" y="1506158"/>
            <a:ext cx="2952328" cy="1656184"/>
          </a:xfrm>
          <a:prstGeom prst="line">
            <a:avLst/>
          </a:prstGeom>
          <a:solidFill>
            <a:schemeClr val="accent1"/>
          </a:solidFill>
          <a:ln w="76200" cap="flat" cmpd="tri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Freeform 17"/>
          <p:cNvSpPr/>
          <p:nvPr/>
        </p:nvSpPr>
        <p:spPr>
          <a:xfrm rot="18728300">
            <a:off x="6930941" y="2807559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Freeform 17"/>
          <p:cNvSpPr/>
          <p:nvPr/>
        </p:nvSpPr>
        <p:spPr>
          <a:xfrm rot="21433167">
            <a:off x="5153915" y="3160572"/>
            <a:ext cx="1494942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38100" cmpd="sng">
            <a:solidFill>
              <a:srgbClr val="8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4" name="Groeperen 53"/>
          <p:cNvGrpSpPr/>
          <p:nvPr/>
        </p:nvGrpSpPr>
        <p:grpSpPr>
          <a:xfrm>
            <a:off x="827584" y="4173673"/>
            <a:ext cx="3456384" cy="1730632"/>
            <a:chOff x="827584" y="4173673"/>
            <a:chExt cx="3456384" cy="1730632"/>
          </a:xfrm>
        </p:grpSpPr>
        <p:sp>
          <p:nvSpPr>
            <p:cNvPr id="39" name="Afgeronde rechthoek 38"/>
            <p:cNvSpPr/>
            <p:nvPr/>
          </p:nvSpPr>
          <p:spPr>
            <a:xfrm>
              <a:off x="827584" y="4173673"/>
              <a:ext cx="3456384" cy="173063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</a:rPr>
                <a:t>The electronic spin can be </a:t>
              </a:r>
              <a:r>
                <a:rPr lang="en-US" sz="1800" dirty="0" smtClean="0">
                  <a:solidFill>
                    <a:schemeClr val="tx1"/>
                  </a:solidFill>
                </a:rPr>
                <a:t>rotated with microwave pulses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pic>
          <p:nvPicPr>
            <p:cNvPr id="40" name="Afbeelding 39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135157" y="5129542"/>
              <a:ext cx="548959" cy="513156"/>
            </a:xfrm>
            <a:prstGeom prst="rect">
              <a:avLst/>
            </a:prstGeom>
          </p:spPr>
        </p:pic>
        <p:sp>
          <p:nvSpPr>
            <p:cNvPr id="43" name="Pijl links 42"/>
            <p:cNvSpPr/>
            <p:nvPr/>
          </p:nvSpPr>
          <p:spPr>
            <a:xfrm>
              <a:off x="2895721" y="5192161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Afbeelding 4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5256347"/>
              <a:ext cx="326065" cy="317500"/>
            </a:xfrm>
            <a:prstGeom prst="rect">
              <a:avLst/>
            </a:prstGeom>
          </p:spPr>
        </p:pic>
        <p:pic>
          <p:nvPicPr>
            <p:cNvPr id="52" name="Afbeelding 51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78109">
              <a:off x="3215293" y="5154586"/>
              <a:ext cx="548959" cy="513156"/>
            </a:xfrm>
            <a:prstGeom prst="rect">
              <a:avLst/>
            </a:prstGeom>
          </p:spPr>
        </p:pic>
        <p:sp>
          <p:nvSpPr>
            <p:cNvPr id="51" name="Freeform 17"/>
            <p:cNvSpPr/>
            <p:nvPr/>
          </p:nvSpPr>
          <p:spPr>
            <a:xfrm rot="20962063">
              <a:off x="1990201" y="5331045"/>
              <a:ext cx="774979" cy="143866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38100" cmpd="sng">
              <a:solidFill>
                <a:srgbClr val="8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5" name="Ovaal 4"/>
          <p:cNvSpPr/>
          <p:nvPr/>
        </p:nvSpPr>
        <p:spPr>
          <a:xfrm>
            <a:off x="5436096" y="1628800"/>
            <a:ext cx="3627547" cy="3627547"/>
          </a:xfrm>
          <a:prstGeom prst="ellipse">
            <a:avLst/>
          </a:prstGeom>
          <a:noFill/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cxnSp>
        <p:nvCxnSpPr>
          <p:cNvPr id="7" name="Rechte verbindingslijn 6"/>
          <p:cNvCxnSpPr/>
          <p:nvPr/>
        </p:nvCxnSpPr>
        <p:spPr bwMode="auto">
          <a:xfrm flipH="1">
            <a:off x="5220072" y="3237180"/>
            <a:ext cx="216024" cy="22080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Rechte verbindingslijn 36"/>
          <p:cNvCxnSpPr/>
          <p:nvPr/>
        </p:nvCxnSpPr>
        <p:spPr bwMode="auto">
          <a:xfrm flipH="1">
            <a:off x="5292080" y="5192161"/>
            <a:ext cx="2448272" cy="38168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eperen 22"/>
          <p:cNvGrpSpPr/>
          <p:nvPr/>
        </p:nvGrpSpPr>
        <p:grpSpPr>
          <a:xfrm>
            <a:off x="5256016" y="5279468"/>
            <a:ext cx="244639" cy="244639"/>
            <a:chOff x="5948536" y="2365387"/>
            <a:chExt cx="2996952" cy="2996952"/>
          </a:xfrm>
        </p:grpSpPr>
        <p:pic>
          <p:nvPicPr>
            <p:cNvPr id="41" name="Afbeelding 40" descr="NV_No_Spin_NoTex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536" y="2365387"/>
              <a:ext cx="2996952" cy="2996952"/>
            </a:xfrm>
            <a:prstGeom prst="rect">
              <a:avLst/>
            </a:prstGeom>
          </p:spPr>
        </p:pic>
        <p:pic>
          <p:nvPicPr>
            <p:cNvPr id="42" name="Afbeelding 41" descr="PurpleSpi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6992448" y="2977902"/>
              <a:ext cx="589072" cy="589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290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21 0.03167 L 0.3161 -0.52404 " pathEditMode="relative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7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77 0.00116 L 0.23268 0.00116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3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2" animBg="1"/>
      <p:bldP spid="17" grpId="3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Afbeelding 4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369504" y="3411483"/>
            <a:ext cx="266327" cy="266327"/>
          </a:xfrm>
          <a:prstGeom prst="rect">
            <a:avLst/>
          </a:prstGeom>
        </p:spPr>
      </p:pic>
      <p:cxnSp>
        <p:nvCxnSpPr>
          <p:cNvPr id="42" name="Rechte verbindingslijn 41"/>
          <p:cNvCxnSpPr/>
          <p:nvPr/>
        </p:nvCxnSpPr>
        <p:spPr bwMode="auto">
          <a:xfrm>
            <a:off x="1447796" y="1628799"/>
            <a:ext cx="2952328" cy="1656184"/>
          </a:xfrm>
          <a:prstGeom prst="line">
            <a:avLst/>
          </a:prstGeom>
          <a:solidFill>
            <a:schemeClr val="accent1"/>
          </a:solidFill>
          <a:ln w="76200" cap="flat" cmpd="tri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5" name="Ovaal 4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1" name="Afbeelding 30" descr="NV_No_Spin_NoTex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34" name="Afbeelding 33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sp>
        <p:nvSpPr>
          <p:cNvPr id="36" name="Afgeronde rechthoek 3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37" name="Afgeronde rechthoek 3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Long enough coherence</a:t>
            </a:r>
          </a:p>
        </p:txBody>
      </p:sp>
      <p:sp>
        <p:nvSpPr>
          <p:cNvPr id="38" name="Afgeronde rechthoek 3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39" name="Afgeronde rechthoek 38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40" name="Afgeronde rechthoek 39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41" name="Afgeronde rechthoek 4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  <p:pic>
        <p:nvPicPr>
          <p:cNvPr id="35" name="Afbeelding 3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pic>
        <p:nvPicPr>
          <p:cNvPr id="44" name="Afbeelding 4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5372792" y="3418681"/>
            <a:ext cx="266327" cy="266327"/>
          </a:xfrm>
          <a:prstGeom prst="rect">
            <a:avLst/>
          </a:prstGeom>
        </p:spPr>
      </p:pic>
      <p:pic>
        <p:nvPicPr>
          <p:cNvPr id="45" name="Afbeelding 4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455" y="4059290"/>
            <a:ext cx="995916" cy="55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0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measure </a:t>
            </a:r>
            <a:r>
              <a:rPr lang="en-US" dirty="0" smtClean="0"/>
              <a:t>the coherence time trough a </a:t>
            </a:r>
            <a:r>
              <a:rPr lang="en-US" dirty="0" err="1" smtClean="0"/>
              <a:t>ramsey</a:t>
            </a:r>
            <a:r>
              <a:rPr lang="en-US" dirty="0" smtClean="0"/>
              <a:t> experiment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Ramsey Experiment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electron_T2sta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85" y="2091838"/>
            <a:ext cx="3230614" cy="2545332"/>
          </a:xfrm>
          <a:prstGeom prst="rect">
            <a:avLst/>
          </a:prstGeom>
        </p:spPr>
      </p:pic>
      <p:pic>
        <p:nvPicPr>
          <p:cNvPr id="7" name="Afbeelding 6" descr="Ramsey_Gij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10" y="2091838"/>
            <a:ext cx="2991109" cy="1697202"/>
          </a:xfrm>
          <a:prstGeom prst="rect">
            <a:avLst/>
          </a:prstGeom>
        </p:spPr>
      </p:pic>
      <p:pic>
        <p:nvPicPr>
          <p:cNvPr id="9" name="Afbeelding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613800"/>
            <a:ext cx="3835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3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can be extended by applying </a:t>
            </a:r>
            <a:r>
              <a:rPr lang="en-US" dirty="0" smtClean="0"/>
              <a:t>a </a:t>
            </a:r>
            <a:br>
              <a:rPr lang="en-US" dirty="0" smtClean="0"/>
            </a:br>
            <a:r>
              <a:rPr lang="en-US" dirty="0" smtClean="0"/>
              <a:t>pi-pulse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Spin-Echo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SpinEcho_Gij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88840"/>
            <a:ext cx="4537292" cy="1775462"/>
          </a:xfrm>
          <a:prstGeom prst="rect">
            <a:avLst/>
          </a:prstGeom>
        </p:spPr>
      </p:pic>
      <p:pic>
        <p:nvPicPr>
          <p:cNvPr id="6" name="Afbeelding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322" y="5176671"/>
            <a:ext cx="3873500" cy="393700"/>
          </a:xfrm>
          <a:prstGeom prst="rect">
            <a:avLst/>
          </a:prstGeom>
        </p:spPr>
      </p:pic>
      <p:pic>
        <p:nvPicPr>
          <p:cNvPr id="7" name="Afbeelding 6" descr="spin_ech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860" y="1789006"/>
            <a:ext cx="3181666" cy="25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1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can be extended further by applying more </a:t>
            </a:r>
            <a:r>
              <a:rPr lang="en-US" dirty="0" smtClean="0"/>
              <a:t>pi-pulses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Dynamical Decoupling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Source: De Lange et al. </a:t>
            </a:r>
            <a:r>
              <a:rPr lang="en-US" dirty="0"/>
              <a:t>Science (2010) DOI: 10.1126/science.</a:t>
            </a:r>
            <a:r>
              <a:rPr lang="en-US" dirty="0" smtClean="0"/>
              <a:t>1192739 </a:t>
            </a:r>
            <a:endParaRPr lang="en-US" dirty="0"/>
          </a:p>
        </p:txBody>
      </p:sp>
      <p:grpSp>
        <p:nvGrpSpPr>
          <p:cNvPr id="11" name="Groeperen 10"/>
          <p:cNvGrpSpPr/>
          <p:nvPr/>
        </p:nvGrpSpPr>
        <p:grpSpPr>
          <a:xfrm>
            <a:off x="3563888" y="1461297"/>
            <a:ext cx="2332115" cy="1852074"/>
            <a:chOff x="912850" y="1476594"/>
            <a:chExt cx="3230614" cy="2565627"/>
          </a:xfrm>
        </p:grpSpPr>
        <p:pic>
          <p:nvPicPr>
            <p:cNvPr id="6" name="Afbeelding 5" descr="electron_T2star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850" y="1476594"/>
              <a:ext cx="3230614" cy="2545332"/>
            </a:xfrm>
            <a:prstGeom prst="rect">
              <a:avLst/>
            </a:prstGeom>
          </p:spPr>
        </p:pic>
        <p:sp>
          <p:nvSpPr>
            <p:cNvPr id="8" name="Ovaal 7"/>
            <p:cNvSpPr/>
            <p:nvPr/>
          </p:nvSpPr>
          <p:spPr bwMode="auto">
            <a:xfrm>
              <a:off x="3145098" y="3610173"/>
              <a:ext cx="576064" cy="43204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0" name="Groeperen 9"/>
          <p:cNvGrpSpPr/>
          <p:nvPr/>
        </p:nvGrpSpPr>
        <p:grpSpPr>
          <a:xfrm>
            <a:off x="6372200" y="1461297"/>
            <a:ext cx="2296780" cy="1846853"/>
            <a:chOff x="4138402" y="1483826"/>
            <a:chExt cx="3181666" cy="2558395"/>
          </a:xfrm>
        </p:grpSpPr>
        <p:pic>
          <p:nvPicPr>
            <p:cNvPr id="7" name="Afbeelding 6" descr="spin_echo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402" y="1483826"/>
              <a:ext cx="3181666" cy="2512700"/>
            </a:xfrm>
            <a:prstGeom prst="rect">
              <a:avLst/>
            </a:prstGeom>
          </p:spPr>
        </p:pic>
        <p:sp>
          <p:nvSpPr>
            <p:cNvPr id="9" name="Ovaal 8"/>
            <p:cNvSpPr/>
            <p:nvPr/>
          </p:nvSpPr>
          <p:spPr bwMode="auto">
            <a:xfrm>
              <a:off x="6385458" y="3610173"/>
              <a:ext cx="576064" cy="43204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12" name="Tekstvak 11"/>
          <p:cNvSpPr txBox="1"/>
          <p:nvPr/>
        </p:nvSpPr>
        <p:spPr>
          <a:xfrm>
            <a:off x="5832140" y="3005594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 240 ! </a:t>
            </a:r>
          </a:p>
        </p:txBody>
      </p:sp>
      <p:cxnSp>
        <p:nvCxnSpPr>
          <p:cNvPr id="14" name="Rechte verbindingslijn met pijl 13"/>
          <p:cNvCxnSpPr/>
          <p:nvPr/>
        </p:nvCxnSpPr>
        <p:spPr bwMode="auto">
          <a:xfrm>
            <a:off x="5832140" y="3429000"/>
            <a:ext cx="79208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5" name="Afbeelding 14"/>
          <p:cNvPicPr>
            <a:picLocks noChangeAspect="1"/>
          </p:cNvPicPr>
          <p:nvPr/>
        </p:nvPicPr>
        <p:blipFill rotWithShape="1">
          <a:blip r:embed="rId5"/>
          <a:srcRect t="30147"/>
          <a:stretch/>
        </p:blipFill>
        <p:spPr>
          <a:xfrm>
            <a:off x="1187624" y="4365104"/>
            <a:ext cx="2787542" cy="821555"/>
          </a:xfrm>
          <a:prstGeom prst="rect">
            <a:avLst/>
          </a:prstGeom>
        </p:spPr>
      </p:pic>
      <p:pic>
        <p:nvPicPr>
          <p:cNvPr id="16" name="Afbeelding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9" y="4365104"/>
            <a:ext cx="2954418" cy="300285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9" y="3752092"/>
            <a:ext cx="2925358" cy="348718"/>
          </a:xfrm>
          <a:prstGeom prst="rect">
            <a:avLst/>
          </a:prstGeom>
        </p:spPr>
      </p:pic>
      <p:pic>
        <p:nvPicPr>
          <p:cNvPr id="18" name="Afbeelding 1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9" y="4886374"/>
            <a:ext cx="1995443" cy="30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3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Ovaal 30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al 31"/>
          <p:cNvSpPr/>
          <p:nvPr/>
        </p:nvSpPr>
        <p:spPr bwMode="auto">
          <a:xfrm>
            <a:off x="2060180" y="964941"/>
            <a:ext cx="5026547" cy="502654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3" name="Afbeelding 32" descr="PurpleRot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43" y="3180240"/>
            <a:ext cx="374419" cy="249612"/>
          </a:xfrm>
          <a:prstGeom prst="rect">
            <a:avLst/>
          </a:prstGeom>
        </p:spPr>
      </p:pic>
      <p:pic>
        <p:nvPicPr>
          <p:cNvPr id="7" name="Afbeelding 6" descr="PurpleSpin.ai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81" y="3180240"/>
            <a:ext cx="249613" cy="249612"/>
          </a:xfrm>
          <a:prstGeom prst="rect">
            <a:avLst/>
          </a:prstGeom>
        </p:spPr>
      </p:pic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42" name="Afgeronde rechthoek 41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43" name="Afgeronde rechthoek 42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Long enough coherence</a:t>
            </a:r>
          </a:p>
        </p:txBody>
      </p:sp>
      <p:sp>
        <p:nvSpPr>
          <p:cNvPr id="44" name="Afgeronde rechthoek 43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45" name="Afgeronde rechthoek 44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  <p:pic>
        <p:nvPicPr>
          <p:cNvPr id="3" name="Afbeelding 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455" y="4059290"/>
            <a:ext cx="995916" cy="556002"/>
          </a:xfrm>
          <a:prstGeom prst="rect">
            <a:avLst/>
          </a:prstGeom>
        </p:spPr>
      </p:pic>
      <p:pic>
        <p:nvPicPr>
          <p:cNvPr id="8" name="Afbeelding 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36" y="4702304"/>
            <a:ext cx="1166710" cy="60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1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pic>
        <p:nvPicPr>
          <p:cNvPr id="31" name="Afbeelding 30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34" name="Afbeelding 33" descr="PurpleSpin.ai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5" name="Afbeelding 3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6" name="Afgeronde rechthoek 3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37" name="Afgeronde rechthoek 3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Long enough coherence</a:t>
            </a:r>
          </a:p>
        </p:txBody>
      </p:sp>
      <p:sp>
        <p:nvSpPr>
          <p:cNvPr id="38" name="Afgeronde rechthoek 3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39" name="Afgeronde rechthoek 38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40" name="Afgeronde rechthoek 39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41" name="Afgeronde rechthoek 4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336326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Carbons rotate around different axes depending on the electron state</a:t>
            </a:r>
            <a:endParaRPr lang="en-US" dirty="0"/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eperen 13"/>
          <p:cNvGrpSpPr/>
          <p:nvPr/>
        </p:nvGrpSpPr>
        <p:grpSpPr>
          <a:xfrm>
            <a:off x="2267744" y="2016944"/>
            <a:ext cx="1826039" cy="1826039"/>
            <a:chOff x="3923928" y="2852936"/>
            <a:chExt cx="1206354" cy="1206354"/>
          </a:xfrm>
        </p:grpSpPr>
        <p:pic>
          <p:nvPicPr>
            <p:cNvPr id="8" name="Afbeelding 7" descr="NV_No_Spin_NoTex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2852936"/>
              <a:ext cx="1206354" cy="1206354"/>
            </a:xfrm>
            <a:prstGeom prst="rect">
              <a:avLst/>
            </a:prstGeom>
          </p:spPr>
        </p:pic>
        <p:grpSp>
          <p:nvGrpSpPr>
            <p:cNvPr id="9" name="Groeperen 8"/>
            <p:cNvGrpSpPr/>
            <p:nvPr/>
          </p:nvGrpSpPr>
          <p:grpSpPr>
            <a:xfrm>
              <a:off x="4249343" y="3180240"/>
              <a:ext cx="374419" cy="263109"/>
              <a:chOff x="5888050" y="1673929"/>
              <a:chExt cx="2743200" cy="1927687"/>
            </a:xfrm>
          </p:grpSpPr>
          <p:pic>
            <p:nvPicPr>
              <p:cNvPr id="10" name="Afbeelding 9" descr="PurpleRotation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8050" y="1673929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11" name="Afbeelding 10" descr="PurpleSpin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7945" y="1772815"/>
                <a:ext cx="1828802" cy="1828801"/>
              </a:xfrm>
              <a:prstGeom prst="rect">
                <a:avLst/>
              </a:prstGeom>
            </p:spPr>
          </p:pic>
        </p:grpSp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6086692" y="4951339"/>
            <a:ext cx="682550" cy="682549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5871605" y="2489305"/>
            <a:ext cx="682550" cy="682549"/>
          </a:xfrm>
          <a:prstGeom prst="rect">
            <a:avLst/>
          </a:prstGeom>
        </p:spPr>
      </p:pic>
      <p:grpSp>
        <p:nvGrpSpPr>
          <p:cNvPr id="36" name="Groeperen 35"/>
          <p:cNvGrpSpPr/>
          <p:nvPr/>
        </p:nvGrpSpPr>
        <p:grpSpPr>
          <a:xfrm>
            <a:off x="5992777" y="3717371"/>
            <a:ext cx="1051187" cy="1871869"/>
            <a:chOff x="5952842" y="2852936"/>
            <a:chExt cx="620864" cy="1105584"/>
          </a:xfrm>
        </p:grpSpPr>
        <p:cxnSp>
          <p:nvCxnSpPr>
            <p:cNvPr id="19" name="Rechte verbindingslijn 18"/>
            <p:cNvCxnSpPr/>
            <p:nvPr/>
          </p:nvCxnSpPr>
          <p:spPr bwMode="auto">
            <a:xfrm flipV="1">
              <a:off x="6154410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Rechte verbindingslijn 1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Rechte verbindingslijn 23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5"/>
              <a:ext cx="403135" cy="403135"/>
            </a:xfrm>
            <a:prstGeom prst="rect">
              <a:avLst/>
            </a:prstGeom>
          </p:spPr>
        </p:pic>
      </p:grpSp>
      <p:pic>
        <p:nvPicPr>
          <p:cNvPr id="31" name="Afbeelding 30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4792913" y="4578100"/>
            <a:ext cx="544367" cy="544365"/>
          </a:xfrm>
          <a:prstGeom prst="rect">
            <a:avLst/>
          </a:prstGeom>
        </p:spPr>
      </p:pic>
      <p:pic>
        <p:nvPicPr>
          <p:cNvPr id="32" name="Afbeelding 31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792913" y="2297414"/>
            <a:ext cx="544367" cy="544365"/>
          </a:xfrm>
          <a:prstGeom prst="rect">
            <a:avLst/>
          </a:prstGeom>
        </p:spPr>
      </p:pic>
      <p:pic>
        <p:nvPicPr>
          <p:cNvPr id="33" name="Afbeelding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30" y="2188632"/>
            <a:ext cx="397204" cy="213134"/>
          </a:xfrm>
          <a:prstGeom prst="rect">
            <a:avLst/>
          </a:prstGeom>
        </p:spPr>
      </p:pic>
      <p:pic>
        <p:nvPicPr>
          <p:cNvPr id="34" name="Afbeelding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09" y="2056849"/>
            <a:ext cx="213134" cy="251886"/>
          </a:xfrm>
          <a:prstGeom prst="rect">
            <a:avLst/>
          </a:prstGeom>
        </p:spPr>
      </p:pic>
      <p:pic>
        <p:nvPicPr>
          <p:cNvPr id="35" name="Afbeelding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8" y="2671424"/>
            <a:ext cx="251885" cy="261573"/>
          </a:xfrm>
          <a:prstGeom prst="rect">
            <a:avLst/>
          </a:prstGeom>
        </p:spPr>
      </p:pic>
      <p:grpSp>
        <p:nvGrpSpPr>
          <p:cNvPr id="38" name="Groeperen 37"/>
          <p:cNvGrpSpPr/>
          <p:nvPr/>
        </p:nvGrpSpPr>
        <p:grpSpPr>
          <a:xfrm>
            <a:off x="5808459" y="1304226"/>
            <a:ext cx="1051187" cy="1871868"/>
            <a:chOff x="5952842" y="2852936"/>
            <a:chExt cx="620864" cy="1105583"/>
          </a:xfrm>
        </p:grpSpPr>
        <p:cxnSp>
          <p:nvCxnSpPr>
            <p:cNvPr id="39" name="Rechte verbindingslijn 38"/>
            <p:cNvCxnSpPr/>
            <p:nvPr/>
          </p:nvCxnSpPr>
          <p:spPr bwMode="auto">
            <a:xfrm flipV="1">
              <a:off x="6158215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Rechte verbindingslijn 3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Rechte verbindingslijn 40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Rechte verbindingslijn 41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Rechte verbindingslijn 42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4" name="Afbeelding 43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4"/>
              <a:ext cx="403135" cy="403135"/>
            </a:xfrm>
            <a:prstGeom prst="rect">
              <a:avLst/>
            </a:prstGeom>
          </p:spPr>
        </p:pic>
      </p:grpSp>
      <p:pic>
        <p:nvPicPr>
          <p:cNvPr id="45" name="Afbeelding 4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09" y="4460631"/>
            <a:ext cx="213134" cy="251886"/>
          </a:xfrm>
          <a:prstGeom prst="rect">
            <a:avLst/>
          </a:prstGeom>
        </p:spPr>
      </p:pic>
      <p:pic>
        <p:nvPicPr>
          <p:cNvPr id="46" name="Afbeelding 4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84" y="5013176"/>
            <a:ext cx="251885" cy="261573"/>
          </a:xfrm>
          <a:prstGeom prst="rect">
            <a:avLst/>
          </a:prstGeom>
        </p:spPr>
      </p:pic>
      <p:pic>
        <p:nvPicPr>
          <p:cNvPr id="47" name="Afbeelding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23" y="4605950"/>
            <a:ext cx="397204" cy="213134"/>
          </a:xfrm>
          <a:prstGeom prst="rect">
            <a:avLst/>
          </a:prstGeom>
        </p:spPr>
      </p:pic>
      <p:sp>
        <p:nvSpPr>
          <p:cNvPr id="48" name="Ovaal 47"/>
          <p:cNvSpPr/>
          <p:nvPr/>
        </p:nvSpPr>
        <p:spPr bwMode="auto">
          <a:xfrm>
            <a:off x="5940152" y="2459032"/>
            <a:ext cx="447777" cy="17788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9" name="Ovaal 48"/>
          <p:cNvSpPr/>
          <p:nvPr/>
        </p:nvSpPr>
        <p:spPr bwMode="auto">
          <a:xfrm rot="1800000">
            <a:off x="6096624" y="4993668"/>
            <a:ext cx="722294" cy="2692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0221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902897" cy="760040"/>
          </a:xfrm>
        </p:spPr>
        <p:txBody>
          <a:bodyPr/>
          <a:lstStyle/>
          <a:p>
            <a:r>
              <a:rPr lang="en-US" dirty="0" smtClean="0"/>
              <a:t>By repeatedly flipping the electron spin with careful timing we can control the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5" name="Groeperen 24"/>
          <p:cNvGrpSpPr/>
          <p:nvPr/>
        </p:nvGrpSpPr>
        <p:grpSpPr>
          <a:xfrm>
            <a:off x="2699792" y="1484784"/>
            <a:ext cx="1368152" cy="576064"/>
            <a:chOff x="2699792" y="1484784"/>
            <a:chExt cx="1368152" cy="576064"/>
          </a:xfrm>
        </p:grpSpPr>
        <p:cxnSp>
          <p:nvCxnSpPr>
            <p:cNvPr id="8" name="Rechte verbindingslijn 7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Rechte verbindingslijn 8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echte verbindingslijn 13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echte verbindingslijn 14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Rechte verbindingslijn 17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2" name="Afbeelding 2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23" name="Afbeelding 2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24" name="Afbeelding 2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grpSp>
        <p:nvGrpSpPr>
          <p:cNvPr id="26" name="Groeperen 25"/>
          <p:cNvGrpSpPr/>
          <p:nvPr/>
        </p:nvGrpSpPr>
        <p:grpSpPr>
          <a:xfrm>
            <a:off x="1331640" y="1484784"/>
            <a:ext cx="1368152" cy="576064"/>
            <a:chOff x="2699792" y="1484784"/>
            <a:chExt cx="1368152" cy="576064"/>
          </a:xfrm>
        </p:grpSpPr>
        <p:cxnSp>
          <p:nvCxnSpPr>
            <p:cNvPr id="27" name="Rechte verbindingslijn 26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Rechte verbindingslijn 30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" name="Afbeelding 3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33" name="Afbeelding 3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34" name="Afbeelding 3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cxnSp>
        <p:nvCxnSpPr>
          <p:cNvPr id="35" name="Rechte verbindingslijn 34"/>
          <p:cNvCxnSpPr/>
          <p:nvPr/>
        </p:nvCxnSpPr>
        <p:spPr bwMode="auto">
          <a:xfrm flipV="1">
            <a:off x="2699792" y="1987365"/>
            <a:ext cx="0" cy="8039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" name="Afbeelding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08763"/>
            <a:ext cx="146616" cy="602754"/>
          </a:xfrm>
          <a:prstGeom prst="rect">
            <a:avLst/>
          </a:prstGeom>
        </p:spPr>
      </p:pic>
      <p:pic>
        <p:nvPicPr>
          <p:cNvPr id="41" name="Afbeelding 40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44" y="1423757"/>
            <a:ext cx="1042604" cy="700500"/>
          </a:xfrm>
          <a:prstGeom prst="rect">
            <a:avLst/>
          </a:prstGeom>
        </p:spPr>
      </p:pic>
      <p:grpSp>
        <p:nvGrpSpPr>
          <p:cNvPr id="68" name="Groeperen 67"/>
          <p:cNvGrpSpPr/>
          <p:nvPr/>
        </p:nvGrpSpPr>
        <p:grpSpPr>
          <a:xfrm>
            <a:off x="6084168" y="1330110"/>
            <a:ext cx="891332" cy="807291"/>
            <a:chOff x="4792913" y="1304226"/>
            <a:chExt cx="2066733" cy="1871868"/>
          </a:xfrm>
        </p:grpSpPr>
        <p:pic>
          <p:nvPicPr>
            <p:cNvPr id="42" name="Afbeelding 41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0000">
              <a:off x="5871605" y="2489305"/>
              <a:ext cx="682550" cy="682549"/>
            </a:xfrm>
            <a:prstGeom prst="rect">
              <a:avLst/>
            </a:prstGeom>
          </p:spPr>
        </p:pic>
        <p:pic>
          <p:nvPicPr>
            <p:cNvPr id="51" name="Afbeelding 50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4792913" y="2297414"/>
              <a:ext cx="544367" cy="544365"/>
            </a:xfrm>
            <a:prstGeom prst="rect">
              <a:avLst/>
            </a:prstGeom>
          </p:spPr>
        </p:pic>
        <p:pic>
          <p:nvPicPr>
            <p:cNvPr id="52" name="Afbeelding 5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530" y="2188632"/>
              <a:ext cx="397204" cy="213134"/>
            </a:xfrm>
            <a:prstGeom prst="rect">
              <a:avLst/>
            </a:prstGeom>
          </p:spPr>
        </p:pic>
        <p:pic>
          <p:nvPicPr>
            <p:cNvPr id="53" name="Afbeelding 5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409" y="2056849"/>
              <a:ext cx="213134" cy="251886"/>
            </a:xfrm>
            <a:prstGeom prst="rect">
              <a:avLst/>
            </a:prstGeom>
          </p:spPr>
        </p:pic>
        <p:pic>
          <p:nvPicPr>
            <p:cNvPr id="54" name="Afbeelding 5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58" y="2671424"/>
              <a:ext cx="251885" cy="261573"/>
            </a:xfrm>
            <a:prstGeom prst="rect">
              <a:avLst/>
            </a:prstGeom>
          </p:spPr>
        </p:pic>
        <p:grpSp>
          <p:nvGrpSpPr>
            <p:cNvPr id="55" name="Groeperen 54"/>
            <p:cNvGrpSpPr/>
            <p:nvPr/>
          </p:nvGrpSpPr>
          <p:grpSpPr>
            <a:xfrm>
              <a:off x="5808459" y="1304226"/>
              <a:ext cx="1051187" cy="1871868"/>
              <a:chOff x="5952842" y="2852936"/>
              <a:chExt cx="620864" cy="1105583"/>
            </a:xfrm>
          </p:grpSpPr>
          <p:cxnSp>
            <p:nvCxnSpPr>
              <p:cNvPr id="56" name="Rechte verbindingslijn 55"/>
              <p:cNvCxnSpPr/>
              <p:nvPr/>
            </p:nvCxnSpPr>
            <p:spPr bwMode="auto">
              <a:xfrm flipV="1">
                <a:off x="6158215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Rechte verbindingslijn 56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Rechte verbindingslijn 57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Rechte verbindingslijn 58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Rechte verbindingslijn 59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4"/>
                <a:ext cx="403135" cy="403135"/>
              </a:xfrm>
              <a:prstGeom prst="rect">
                <a:avLst/>
              </a:prstGeom>
            </p:spPr>
          </p:pic>
        </p:grpSp>
        <p:sp>
          <p:nvSpPr>
            <p:cNvPr id="65" name="Ovaal 64"/>
            <p:cNvSpPr/>
            <p:nvPr/>
          </p:nvSpPr>
          <p:spPr bwMode="auto">
            <a:xfrm>
              <a:off x="5940152" y="2459032"/>
              <a:ext cx="447777" cy="17788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67" name="Groeperen 66"/>
          <p:cNvGrpSpPr/>
          <p:nvPr/>
        </p:nvGrpSpPr>
        <p:grpSpPr>
          <a:xfrm>
            <a:off x="7468657" y="1330110"/>
            <a:ext cx="810469" cy="807291"/>
            <a:chOff x="5164726" y="3717371"/>
            <a:chExt cx="1879238" cy="1871869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5992777" y="3717371"/>
              <a:ext cx="1051187" cy="1871869"/>
              <a:chOff x="5952842" y="2852936"/>
              <a:chExt cx="620864" cy="1105584"/>
            </a:xfrm>
          </p:grpSpPr>
          <p:cxnSp>
            <p:nvCxnSpPr>
              <p:cNvPr id="44" name="Rechte verbindingslijn 43"/>
              <p:cNvCxnSpPr/>
              <p:nvPr/>
            </p:nvCxnSpPr>
            <p:spPr bwMode="auto">
              <a:xfrm flipV="1">
                <a:off x="6154410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Rechte verbindingslijn 44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Rechte verbindingslijn 45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Rechte verbindingslijn 46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Rechte verbindingslijn 47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9" name="Afbeelding 48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5"/>
                <a:ext cx="403135" cy="403135"/>
              </a:xfrm>
              <a:prstGeom prst="rect">
                <a:avLst/>
              </a:prstGeom>
            </p:spPr>
          </p:pic>
        </p:grpSp>
        <p:pic>
          <p:nvPicPr>
            <p:cNvPr id="50" name="Afbeelding 49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5164726" y="4600658"/>
              <a:ext cx="544367" cy="544364"/>
            </a:xfrm>
            <a:prstGeom prst="rect">
              <a:avLst/>
            </a:prstGeom>
          </p:spPr>
        </p:pic>
        <p:pic>
          <p:nvPicPr>
            <p:cNvPr id="62" name="Afbeelding 6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509" y="4460631"/>
              <a:ext cx="213134" cy="251886"/>
            </a:xfrm>
            <a:prstGeom prst="rect">
              <a:avLst/>
            </a:prstGeom>
          </p:spPr>
        </p:pic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284" y="5013176"/>
              <a:ext cx="251885" cy="261573"/>
            </a:xfrm>
            <a:prstGeom prst="rect">
              <a:avLst/>
            </a:prstGeom>
          </p:spPr>
        </p:pic>
        <p:pic>
          <p:nvPicPr>
            <p:cNvPr id="64" name="Afbeelding 6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423" y="4605950"/>
              <a:ext cx="397204" cy="213134"/>
            </a:xfrm>
            <a:prstGeom prst="rect">
              <a:avLst/>
            </a:prstGeom>
          </p:spPr>
        </p:pic>
        <p:sp>
          <p:nvSpPr>
            <p:cNvPr id="66" name="Ovaal 65"/>
            <p:cNvSpPr/>
            <p:nvPr/>
          </p:nvSpPr>
          <p:spPr bwMode="auto">
            <a:xfrm rot="1800000">
              <a:off x="6096624" y="4993668"/>
              <a:ext cx="722294" cy="26926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69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1" b="31269"/>
          <a:stretch/>
        </p:blipFill>
        <p:spPr bwMode="auto">
          <a:xfrm>
            <a:off x="1449422" y="4311731"/>
            <a:ext cx="134861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8699"/>
          <a:stretch/>
        </p:blipFill>
        <p:spPr bwMode="auto">
          <a:xfrm>
            <a:off x="3698497" y="4653136"/>
            <a:ext cx="1764196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1269"/>
          <a:stretch/>
        </p:blipFill>
        <p:spPr bwMode="auto">
          <a:xfrm>
            <a:off x="1625356" y="2564314"/>
            <a:ext cx="142410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9" b="38699"/>
          <a:stretch/>
        </p:blipFill>
        <p:spPr bwMode="auto">
          <a:xfrm>
            <a:off x="3491880" y="2852936"/>
            <a:ext cx="1708500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4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dynamical decoupling we are able to initialize and readout a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hthoek 4"/>
          <p:cNvSpPr/>
          <p:nvPr/>
        </p:nvSpPr>
        <p:spPr bwMode="auto">
          <a:xfrm>
            <a:off x="3707904" y="2780928"/>
            <a:ext cx="2520280" cy="115212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Might be too detailed for this presentation. Is it needed? </a:t>
            </a:r>
          </a:p>
        </p:txBody>
      </p:sp>
    </p:spTree>
    <p:extLst>
      <p:ext uri="{BB962C8B-B14F-4D97-AF65-F5344CB8AC3E}">
        <p14:creationId xmlns:p14="http://schemas.microsoft.com/office/powerpoint/2010/main" val="75384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Ovaal 30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al 31"/>
          <p:cNvSpPr/>
          <p:nvPr/>
        </p:nvSpPr>
        <p:spPr bwMode="auto">
          <a:xfrm>
            <a:off x="2058727" y="915727"/>
            <a:ext cx="5026547" cy="502654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5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Afgeronde rechthoek 42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44" name="Afgeronde rechthoek 43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Long enough coherence</a:t>
            </a:r>
          </a:p>
        </p:txBody>
      </p:sp>
      <p:sp>
        <p:nvSpPr>
          <p:cNvPr id="45" name="Afgeronde rechthoek 44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69171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Ovaal 30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al 31"/>
          <p:cNvSpPr/>
          <p:nvPr/>
        </p:nvSpPr>
        <p:spPr bwMode="auto">
          <a:xfrm>
            <a:off x="2058727" y="915727"/>
            <a:ext cx="5026547" cy="502654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 rot="21360556">
            <a:off x="6104278" y="2559719"/>
            <a:ext cx="813271" cy="1647193"/>
            <a:chOff x="6088534" y="2517197"/>
            <a:chExt cx="813271" cy="1647193"/>
          </a:xfrm>
        </p:grpSpPr>
        <p:sp>
          <p:nvSpPr>
            <p:cNvPr id="38" name="Traan 3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Traan 3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Long enough coherence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49" name="Afgeronde rechthoek 48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50" name="Afgeronde rechthoek 49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148655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We Perform a Parity Measurement by Mapping the State of the Carbon on the electron</a:t>
            </a:r>
            <a:endParaRPr lang="en-US" noProof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 descr="ud-no-par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12776"/>
            <a:ext cx="2400300" cy="1955800"/>
          </a:xfrm>
          <a:prstGeom prst="rect">
            <a:avLst/>
          </a:prstGeom>
        </p:spPr>
      </p:pic>
      <p:pic>
        <p:nvPicPr>
          <p:cNvPr id="6" name="Afbeelding 5" descr="ud-XX-parit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344845"/>
            <a:ext cx="2400300" cy="1955800"/>
          </a:xfrm>
          <a:prstGeom prst="rect">
            <a:avLst/>
          </a:prstGeom>
        </p:spPr>
      </p:pic>
      <p:pic>
        <p:nvPicPr>
          <p:cNvPr id="7" name="Afbeelding 6" descr="uu-no-parit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01" y="1268760"/>
            <a:ext cx="2400300" cy="1955800"/>
          </a:xfrm>
          <a:prstGeom prst="rect">
            <a:avLst/>
          </a:prstGeom>
        </p:spPr>
      </p:pic>
      <p:pic>
        <p:nvPicPr>
          <p:cNvPr id="8" name="Afbeelding 7" descr="uu-XX-parity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69" y="3362403"/>
            <a:ext cx="2400300" cy="1955800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 bwMode="auto">
          <a:xfrm>
            <a:off x="6862844" y="3368576"/>
            <a:ext cx="1368152" cy="576064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Requires entanglement</a:t>
            </a:r>
          </a:p>
        </p:txBody>
      </p:sp>
    </p:spTree>
    <p:extLst>
      <p:ext uri="{BB962C8B-B14F-4D97-AF65-F5344CB8AC3E}">
        <p14:creationId xmlns:p14="http://schemas.microsoft.com/office/powerpoint/2010/main" val="45800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708656" cy="760040"/>
          </a:xfrm>
        </p:spPr>
        <p:txBody>
          <a:bodyPr/>
          <a:lstStyle/>
          <a:p>
            <a:r>
              <a:rPr lang="en-US" noProof="0" dirty="0" smtClean="0"/>
              <a:t>NV-centers are unique in the combination of solid state spins with an optical interface</a:t>
            </a:r>
            <a:endParaRPr lang="en-US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Afbeelding 5" descr="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750345"/>
            <a:ext cx="1440160" cy="960107"/>
          </a:xfrm>
          <a:prstGeom prst="rect">
            <a:avLst/>
          </a:prstGeom>
        </p:spPr>
      </p:pic>
      <p:pic>
        <p:nvPicPr>
          <p:cNvPr id="7" name="Afbeelding 6" descr="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83" y="2943079"/>
            <a:ext cx="1080120" cy="720080"/>
          </a:xfrm>
          <a:prstGeom prst="rect">
            <a:avLst/>
          </a:prstGeom>
        </p:spPr>
      </p:pic>
      <p:pic>
        <p:nvPicPr>
          <p:cNvPr id="8" name="Afbeelding 7" descr="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220755"/>
            <a:ext cx="936104" cy="624069"/>
          </a:xfrm>
          <a:prstGeom prst="rect">
            <a:avLst/>
          </a:prstGeom>
        </p:spPr>
      </p:pic>
      <p:pic>
        <p:nvPicPr>
          <p:cNvPr id="22" name="Afbeelding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75" y="3461509"/>
            <a:ext cx="3077469" cy="929047"/>
          </a:xfrm>
          <a:prstGeom prst="rect">
            <a:avLst/>
          </a:prstGeom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982" y="4229509"/>
            <a:ext cx="2618452" cy="1279301"/>
          </a:xfrm>
          <a:prstGeom prst="rect">
            <a:avLst/>
          </a:prstGeom>
        </p:spPr>
      </p:pic>
      <p:pic>
        <p:nvPicPr>
          <p:cNvPr id="28" name="Afbeelding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900" y="3110171"/>
            <a:ext cx="2831976" cy="890892"/>
          </a:xfrm>
          <a:prstGeom prst="rect">
            <a:avLst/>
          </a:prstGeom>
        </p:spPr>
      </p:pic>
      <p:sp>
        <p:nvSpPr>
          <p:cNvPr id="29" name="Tijdelijke aanduiding voor verticale inhoud 28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Node-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endParaRPr lang="nl-NL" dirty="0"/>
          </a:p>
        </p:txBody>
      </p:sp>
      <p:sp>
        <p:nvSpPr>
          <p:cNvPr id="14" name="Freeform 17"/>
          <p:cNvSpPr/>
          <p:nvPr/>
        </p:nvSpPr>
        <p:spPr>
          <a:xfrm rot="21443162">
            <a:off x="5610841" y="3011488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Rechte verbindingslijn 8"/>
          <p:cNvCxnSpPr/>
          <p:nvPr/>
        </p:nvCxnSpPr>
        <p:spPr bwMode="auto">
          <a:xfrm>
            <a:off x="4644008" y="3110171"/>
            <a:ext cx="2664296" cy="80152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Freeform 17"/>
          <p:cNvSpPr/>
          <p:nvPr/>
        </p:nvSpPr>
        <p:spPr>
          <a:xfrm rot="2877045">
            <a:off x="6269979" y="2232892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/>
          <p:cNvCxnSpPr/>
          <p:nvPr/>
        </p:nvCxnSpPr>
        <p:spPr bwMode="auto">
          <a:xfrm>
            <a:off x="6012160" y="1556792"/>
            <a:ext cx="1296144" cy="1673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2" descr="Quantum architectures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8"/>
          <a:stretch/>
        </p:blipFill>
        <p:spPr bwMode="auto">
          <a:xfrm>
            <a:off x="6951713" y="1700488"/>
            <a:ext cx="3461365" cy="20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721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57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 Order to Implement Quantum Error Correction we need to be correct the outcome of a parity measurement 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670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5063992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  <p:sp>
        <p:nvSpPr>
          <p:cNvPr id="32" name="Tijdelijke aanduiding voor verticale inhoud 5"/>
          <p:cNvSpPr txBox="1">
            <a:spLocks/>
          </p:cNvSpPr>
          <p:nvPr/>
        </p:nvSpPr>
        <p:spPr bwMode="auto">
          <a:xfrm>
            <a:off x="606044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i="1" dirty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Ir. </a:t>
            </a:r>
            <a:r>
              <a:rPr lang="en-US" sz="1200" dirty="0" err="1"/>
              <a:t>J.Cramer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Dr. Ir. T.H. </a:t>
            </a:r>
            <a:r>
              <a:rPr lang="en-US" sz="1200" dirty="0" err="1"/>
              <a:t>Taminiau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Prof. Dr. Ir. R. Hanson </a:t>
            </a:r>
          </a:p>
        </p:txBody>
      </p:sp>
      <p:pic>
        <p:nvPicPr>
          <p:cNvPr id="33" name="Afbeelding 32" descr="team_diamond_logo-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77" y="3223539"/>
            <a:ext cx="687976" cy="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6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 Quantum Computer promises an exponential speedup over conventional computers</a:t>
            </a:r>
            <a:endParaRPr lang="en-US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Figure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/>
              <a:t>T</a:t>
            </a:r>
            <a:r>
              <a:rPr lang="nl-NL" dirty="0" smtClean="0"/>
              <a:t>he </a:t>
            </a:r>
            <a:r>
              <a:rPr lang="nl-NL" dirty="0"/>
              <a:t>E</a:t>
            </a:r>
            <a:r>
              <a:rPr lang="nl-NL" dirty="0" smtClean="0"/>
              <a:t>conomist: Quantum Computing feb 25th 2012</a:t>
            </a:r>
            <a:endParaRPr lang="nl-NL" dirty="0"/>
          </a:p>
        </p:txBody>
      </p:sp>
      <p:sp>
        <p:nvSpPr>
          <p:cNvPr id="10" name="Tijdelijke aanduiding voor verticale inhoud 9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Quantum Information</a:t>
            </a:r>
            <a:endParaRPr lang="nl-NL" dirty="0"/>
          </a:p>
        </p:txBody>
      </p:sp>
      <p:pic>
        <p:nvPicPr>
          <p:cNvPr id="5" name="Afbeelding 4" descr="Quantum_compu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9" b="92571" l="5418" r="89842">
                        <a14:foregroundMark x1="76749" y1="22857" x2="76749" y2="22857"/>
                        <a14:foregroundMark x1="31377" y1="92857" x2="31377" y2="92857"/>
                        <a14:foregroundMark x1="23251" y1="71429" x2="23251" y2="71429"/>
                        <a14:foregroundMark x1="23025" y1="73714" x2="23025" y2="73714"/>
                        <a14:foregroundMark x1="23025" y1="77143" x2="23025" y2="77143"/>
                        <a14:foregroundMark x1="5418" y1="92000" x2="5418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80728"/>
            <a:ext cx="5626100" cy="4445000"/>
          </a:xfrm>
          <a:prstGeom prst="rect">
            <a:avLst/>
          </a:prstGeom>
        </p:spPr>
      </p:pic>
      <p:pic>
        <p:nvPicPr>
          <p:cNvPr id="8" name="Afbeelding 7" descr="20120225_STD001_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295400"/>
            <a:ext cx="7556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4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NV-centers can be linked together using the optical interface</a:t>
            </a:r>
            <a:endParaRPr lang="en-US" dirty="0"/>
          </a:p>
        </p:txBody>
      </p:sp>
      <p:sp>
        <p:nvSpPr>
          <p:cNvPr id="5" name="Tijdelijke aanduiding voor verticale inhoud 4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Teleportation and distant entanglement </a:t>
            </a:r>
            <a:endParaRPr lang="en-US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691680" y="2204864"/>
            <a:ext cx="4724400" cy="2384425"/>
            <a:chOff x="2362200" y="2531844"/>
            <a:chExt cx="4724400" cy="2384644"/>
          </a:xfrm>
        </p:grpSpPr>
        <p:pic>
          <p:nvPicPr>
            <p:cNvPr id="8" name="Picture 21" descr="tele-cartoo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3252982"/>
              <a:ext cx="4419600" cy="1663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"/>
            <p:cNvSpPr txBox="1">
              <a:spLocks noChangeArrowheads="1"/>
            </p:cNvSpPr>
            <p:nvPr/>
          </p:nvSpPr>
          <p:spPr bwMode="auto">
            <a:xfrm>
              <a:off x="2667000" y="2531844"/>
              <a:ext cx="4419600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 dirty="0" smtClean="0">
                  <a:solidFill>
                    <a:srgbClr val="000000"/>
                  </a:solidFill>
                  <a:latin typeface="+mn-lt"/>
                  <a:cs typeface="Calibri" charset="0"/>
                </a:rPr>
                <a:t>Unconditional </a:t>
              </a:r>
              <a:r>
                <a:rPr lang="en-US" sz="1800" b="0" dirty="0">
                  <a:solidFill>
                    <a:srgbClr val="000000"/>
                  </a:solidFill>
                  <a:latin typeface="+mn-lt"/>
                  <a:cs typeface="Calibri" charset="0"/>
                </a:rPr>
                <a:t>quantum teleportation between diamond spins over 3m</a:t>
              </a:r>
            </a:p>
          </p:txBody>
        </p:sp>
      </p:grpSp>
      <p:sp>
        <p:nvSpPr>
          <p:cNvPr id="10" name="Text Box 42"/>
          <p:cNvSpPr txBox="1">
            <a:spLocks noChangeArrowheads="1"/>
          </p:cNvSpPr>
          <p:nvPr/>
        </p:nvSpPr>
        <p:spPr bwMode="auto">
          <a:xfrm>
            <a:off x="4283968" y="4221088"/>
            <a:ext cx="31976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ts val="0"/>
              </a:spcBef>
              <a:defRPr/>
            </a:pPr>
            <a:r>
              <a:rPr lang="en-US" sz="1400" i="1" dirty="0" err="1" smtClean="0">
                <a:solidFill>
                  <a:srgbClr val="000000"/>
                </a:solidFill>
                <a:latin typeface="+mn-lt"/>
                <a:cs typeface="Calibri"/>
              </a:rPr>
              <a:t>Bernien</a:t>
            </a:r>
            <a:r>
              <a:rPr lang="en-US" sz="1400" i="1" dirty="0" smtClean="0">
                <a:solidFill>
                  <a:srgbClr val="000000"/>
                </a:solidFill>
                <a:latin typeface="+mn-lt"/>
                <a:cs typeface="Calibri"/>
              </a:rPr>
              <a:t> et al. </a:t>
            </a:r>
            <a:r>
              <a:rPr lang="en-US" sz="1400" b="0" i="1" dirty="0" smtClean="0">
                <a:solidFill>
                  <a:srgbClr val="000000"/>
                </a:solidFill>
                <a:latin typeface="+mn-lt"/>
                <a:cs typeface="Calibri"/>
              </a:rPr>
              <a:t>Nature </a:t>
            </a:r>
            <a:r>
              <a:rPr lang="en-US" sz="1400" b="0" i="1" dirty="0">
                <a:solidFill>
                  <a:srgbClr val="000000"/>
                </a:solidFill>
                <a:latin typeface="+mn-lt"/>
                <a:cs typeface="Calibri"/>
              </a:rPr>
              <a:t>497, 86 (2013);</a:t>
            </a:r>
          </a:p>
          <a:p>
            <a:pPr algn="l" eaLnBrk="1" hangingPunct="1">
              <a:spcBef>
                <a:spcPts val="0"/>
              </a:spcBef>
              <a:defRPr/>
            </a:pPr>
            <a:r>
              <a:rPr lang="en-US" sz="1400" b="0" i="1" dirty="0" smtClean="0">
                <a:solidFill>
                  <a:srgbClr val="000000"/>
                </a:solidFill>
                <a:latin typeface="+mn-lt"/>
                <a:cs typeface="Calibri"/>
              </a:rPr>
              <a:t>Pfaff et al. Science </a:t>
            </a:r>
            <a:r>
              <a:rPr lang="en-US" sz="1400" b="0" i="1" dirty="0">
                <a:solidFill>
                  <a:srgbClr val="000000"/>
                </a:solidFill>
                <a:latin typeface="+mn-lt"/>
                <a:cs typeface="Calibri"/>
              </a:rPr>
              <a:t>345, 532 (2014)</a:t>
            </a:r>
          </a:p>
        </p:txBody>
      </p:sp>
    </p:spTree>
    <p:extLst>
      <p:ext uri="{BB962C8B-B14F-4D97-AF65-F5344CB8AC3E}">
        <p14:creationId xmlns:p14="http://schemas.microsoft.com/office/powerpoint/2010/main" val="2211824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499596" y="1268760"/>
            <a:ext cx="4103003" cy="4614863"/>
            <a:chOff x="4343400" y="1066800"/>
            <a:chExt cx="4810125" cy="5410200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4343400" y="1066800"/>
              <a:ext cx="4800600" cy="5410200"/>
            </a:xfrm>
            <a:prstGeom prst="roundRect">
              <a:avLst>
                <a:gd name="adj" fmla="val 16667"/>
              </a:avLst>
            </a:prstGeom>
            <a:grpFill/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solidFill>
                  <a:schemeClr val="accent4"/>
                </a:solidFill>
                <a:latin typeface="Times New Roman" charset="0"/>
                <a:cs typeface="+mn-cs"/>
              </a:endParaRPr>
            </a:p>
          </p:txBody>
        </p:sp>
        <p:grpSp>
          <p:nvGrpSpPr>
            <p:cNvPr id="17417" name="Group 2"/>
            <p:cNvGrpSpPr>
              <a:grpSpLocks/>
            </p:cNvGrpSpPr>
            <p:nvPr/>
          </p:nvGrpSpPr>
          <p:grpSpPr bwMode="auto">
            <a:xfrm>
              <a:off x="4419600" y="1143000"/>
              <a:ext cx="4733925" cy="4905483"/>
              <a:chOff x="4419600" y="969961"/>
              <a:chExt cx="4734452" cy="4906077"/>
            </a:xfrm>
            <a:grpFill/>
          </p:grpSpPr>
          <p:grpSp>
            <p:nvGrpSpPr>
              <p:cNvPr id="17418" name="Group 3"/>
              <p:cNvGrpSpPr>
                <a:grpSpLocks/>
              </p:cNvGrpSpPr>
              <p:nvPr/>
            </p:nvGrpSpPr>
            <p:grpSpPr bwMode="auto">
              <a:xfrm>
                <a:off x="4419600" y="2221622"/>
                <a:ext cx="4734452" cy="3654416"/>
                <a:chOff x="3816055" y="4156931"/>
                <a:chExt cx="5039252" cy="3890546"/>
              </a:xfrm>
              <a:grpFill/>
            </p:grpSpPr>
            <p:sp>
              <p:nvSpPr>
                <p:cNvPr id="17420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4959055" y="7394370"/>
                  <a:ext cx="3581400" cy="653107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r"/>
                  <a:r>
                    <a:rPr lang="en-US" sz="1400" b="0" i="1" dirty="0">
                      <a:solidFill>
                        <a:srgbClr val="000000"/>
                      </a:solidFill>
                      <a:latin typeface="Calibri" charset="0"/>
                      <a:cs typeface="Calibri" charset="0"/>
                    </a:rPr>
                    <a:t>Nickerson, Li, Benjamin,</a:t>
                  </a:r>
                </a:p>
                <a:p>
                  <a:pPr algn="r"/>
                  <a:r>
                    <a:rPr lang="en-US" sz="1400" b="0" i="1" dirty="0">
                      <a:solidFill>
                        <a:srgbClr val="000000"/>
                      </a:solidFill>
                      <a:latin typeface="Calibri" charset="0"/>
                      <a:cs typeface="Calibri" charset="0"/>
                    </a:rPr>
                    <a:t>Nature Communication 2013</a:t>
                  </a:r>
                </a:p>
              </p:txBody>
            </p:sp>
            <p:pic>
              <p:nvPicPr>
                <p:cNvPr id="17421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907"/>
                <a:stretch>
                  <a:fillRect/>
                </a:stretch>
              </p:blipFill>
              <p:spPr bwMode="auto">
                <a:xfrm>
                  <a:off x="3816055" y="4156931"/>
                  <a:ext cx="5039252" cy="3048675"/>
                </a:xfrm>
                <a:prstGeom prst="rect">
                  <a:avLst/>
                </a:prstGeom>
                <a:grp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7419" name="TextBox 1"/>
              <p:cNvSpPr txBox="1">
                <a:spLocks noChangeArrowheads="1"/>
              </p:cNvSpPr>
              <p:nvPr/>
            </p:nvSpPr>
            <p:spPr bwMode="auto">
              <a:xfrm>
                <a:off x="4673155" y="969961"/>
                <a:ext cx="4240376" cy="4330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800" b="0" dirty="0">
                    <a:solidFill>
                      <a:srgbClr val="000000"/>
                    </a:solidFill>
                    <a:latin typeface="+mn-lt"/>
                    <a:cs typeface="Calibri" charset="0"/>
                  </a:rPr>
                  <a:t>Surface code quantum computing</a:t>
                </a:r>
              </a:p>
            </p:txBody>
          </p:sp>
        </p:grpSp>
      </p:grpSp>
      <p:grpSp>
        <p:nvGrpSpPr>
          <p:cNvPr id="6" name="Groeperen 5"/>
          <p:cNvGrpSpPr/>
          <p:nvPr/>
        </p:nvGrpSpPr>
        <p:grpSpPr>
          <a:xfrm>
            <a:off x="906061" y="1268760"/>
            <a:ext cx="3323241" cy="4614863"/>
            <a:chOff x="295024" y="1066800"/>
            <a:chExt cx="3895976" cy="5410200"/>
          </a:xfrm>
        </p:grpSpPr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>
              <a:off x="304800" y="1066800"/>
              <a:ext cx="3886200" cy="54102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Times New Roman" charset="0"/>
                <a:cs typeface="+mn-cs"/>
              </a:endParaRPr>
            </a:p>
          </p:txBody>
        </p:sp>
        <p:sp>
          <p:nvSpPr>
            <p:cNvPr id="17412" name="TextBox 1"/>
            <p:cNvSpPr txBox="1">
              <a:spLocks noChangeArrowheads="1"/>
            </p:cNvSpPr>
            <p:nvPr/>
          </p:nvSpPr>
          <p:spPr bwMode="auto">
            <a:xfrm>
              <a:off x="852600" y="1143000"/>
              <a:ext cx="2369912" cy="432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 dirty="0">
                  <a:latin typeface="+mn-lt"/>
                  <a:cs typeface="Calibri" charset="0"/>
                </a:rPr>
                <a:t>Quantum Internet</a:t>
              </a:r>
            </a:p>
          </p:txBody>
        </p:sp>
        <p:sp>
          <p:nvSpPr>
            <p:cNvPr id="10" name="TextBox 1"/>
            <p:cNvSpPr txBox="1">
              <a:spLocks noChangeArrowheads="1"/>
            </p:cNvSpPr>
            <p:nvPr/>
          </p:nvSpPr>
          <p:spPr bwMode="auto">
            <a:xfrm>
              <a:off x="295024" y="5151438"/>
              <a:ext cx="3539038" cy="86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285750" indent="-285750">
                <a:buFont typeface="Arial"/>
                <a:buChar char="•"/>
                <a:defRPr/>
              </a:pPr>
              <a:r>
                <a:rPr lang="en-US" sz="1400" b="0" dirty="0" smtClean="0">
                  <a:solidFill>
                    <a:srgbClr val="000000"/>
                  </a:solidFill>
                  <a:latin typeface="+mn-lt"/>
                  <a:cs typeface="Calibri"/>
                </a:rPr>
                <a:t>Secure quantum communication</a:t>
              </a:r>
              <a:endParaRPr lang="en-US" sz="1400" b="0" dirty="0">
                <a:solidFill>
                  <a:srgbClr val="000000"/>
                </a:solidFill>
                <a:latin typeface="+mn-lt"/>
                <a:cs typeface="Calibri"/>
              </a:endParaRPr>
            </a:p>
            <a:p>
              <a:pPr marL="285750" indent="-285750">
                <a:buFont typeface="Arial"/>
                <a:buChar char="•"/>
                <a:defRPr/>
              </a:pPr>
              <a:r>
                <a:rPr lang="en-US" sz="1400" b="0" dirty="0">
                  <a:solidFill>
                    <a:srgbClr val="000000"/>
                  </a:solidFill>
                  <a:latin typeface="+mn-lt"/>
                  <a:cs typeface="Calibri"/>
                </a:rPr>
                <a:t>Quantum cloud computing</a:t>
              </a:r>
            </a:p>
            <a:p>
              <a:pPr>
                <a:defRPr/>
              </a:pPr>
              <a:endParaRPr lang="en-US" sz="1400" b="0" dirty="0" smtClean="0">
                <a:solidFill>
                  <a:srgbClr val="000000"/>
                </a:solidFill>
                <a:latin typeface="+mn-lt"/>
                <a:cs typeface="Calibri"/>
              </a:endParaRPr>
            </a:p>
          </p:txBody>
        </p:sp>
        <p:pic>
          <p:nvPicPr>
            <p:cNvPr id="17414" name="Picture 1" descr="R_Hanson_cover_2 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7"/>
            <a:stretch>
              <a:fillRect/>
            </a:stretch>
          </p:blipFill>
          <p:spPr bwMode="auto">
            <a:xfrm>
              <a:off x="612775" y="1587500"/>
              <a:ext cx="3044825" cy="351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5" name="TextBox 1"/>
            <p:cNvSpPr txBox="1">
              <a:spLocks noChangeArrowheads="1"/>
            </p:cNvSpPr>
            <p:nvPr/>
          </p:nvSpPr>
          <p:spPr bwMode="auto">
            <a:xfrm>
              <a:off x="1583864" y="5681663"/>
              <a:ext cx="19821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0" i="1" dirty="0" err="1">
                  <a:solidFill>
                    <a:srgbClr val="000000"/>
                  </a:solidFill>
                  <a:latin typeface="Calibri" charset="0"/>
                  <a:cs typeface="Calibri" charset="0"/>
                </a:rPr>
                <a:t>Barz</a:t>
              </a:r>
              <a:r>
                <a:rPr lang="en-US" sz="1400" b="0" i="1" dirty="0">
                  <a:solidFill>
                    <a:srgbClr val="000000"/>
                  </a:solidFill>
                  <a:latin typeface="Calibri" charset="0"/>
                  <a:cs typeface="Calibri" charset="0"/>
                </a:rPr>
                <a:t> et al., Science 2012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unique combination of local spin control with an optical interface allows </a:t>
            </a:r>
            <a:endParaRPr lang="en-US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Long-term motivation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52765"/>
      </p:ext>
    </p:extLst>
  </p:cSld>
  <p:clrMapOvr>
    <a:masterClrMapping/>
  </p:clrMapOvr>
  <p:transition xmlns:p14="http://schemas.microsoft.com/office/powerpoint/2010/main" advTm="4220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kstvak 4"/>
          <p:cNvSpPr txBox="1"/>
          <p:nvPr/>
        </p:nvSpPr>
        <p:spPr>
          <a:xfrm>
            <a:off x="1979712" y="2492896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What spins are addressable?</a:t>
            </a:r>
          </a:p>
          <a:p>
            <a:pPr algn="l"/>
            <a:r>
              <a:rPr lang="en-US" sz="1400" dirty="0" smtClean="0"/>
              <a:t>How do you find which spins are addressable ? </a:t>
            </a:r>
            <a:r>
              <a:rPr lang="en-US" sz="1400" dirty="0" smtClean="0"/>
              <a:t> 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48259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quantum</a:t>
            </a:r>
            <a:r>
              <a:rPr lang="nl-NL" dirty="0" smtClean="0"/>
              <a:t> computer </a:t>
            </a:r>
            <a:r>
              <a:rPr lang="nl-NL" dirty="0" err="1" smtClean="0"/>
              <a:t>uses</a:t>
            </a:r>
            <a:r>
              <a:rPr lang="nl-NL" dirty="0" smtClean="0"/>
              <a:t> </a:t>
            </a:r>
            <a:r>
              <a:rPr lang="nl-NL" dirty="0" err="1" smtClean="0"/>
              <a:t>qubits</a:t>
            </a:r>
            <a:r>
              <a:rPr lang="nl-NL" dirty="0"/>
              <a:t>,</a:t>
            </a:r>
            <a:r>
              <a:rPr lang="nl-NL" dirty="0" smtClean="0"/>
              <a:t> the </a:t>
            </a:r>
            <a:r>
              <a:rPr lang="nl-NL" dirty="0" err="1" smtClean="0"/>
              <a:t>quantum</a:t>
            </a:r>
            <a:r>
              <a:rPr lang="nl-NL" dirty="0" smtClean="0"/>
              <a:t> </a:t>
            </a:r>
            <a:r>
              <a:rPr lang="nl-NL" dirty="0" err="1" smtClean="0"/>
              <a:t>analogue</a:t>
            </a:r>
            <a:r>
              <a:rPr lang="nl-NL" dirty="0"/>
              <a:t> </a:t>
            </a:r>
            <a:r>
              <a:rPr lang="nl-NL" dirty="0" smtClean="0"/>
              <a:t>of the </a:t>
            </a:r>
            <a:r>
              <a:rPr lang="nl-NL" dirty="0" err="1" smtClean="0"/>
              <a:t>classical</a:t>
            </a:r>
            <a:r>
              <a:rPr lang="nl-NL" dirty="0" smtClean="0"/>
              <a:t> bit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Classical</a:t>
            </a:r>
            <a:r>
              <a:rPr lang="nl-NL" dirty="0" smtClean="0"/>
              <a:t> Bits </a:t>
            </a:r>
            <a:r>
              <a:rPr lang="nl-NL" dirty="0" err="1" smtClean="0"/>
              <a:t>vs</a:t>
            </a:r>
            <a:r>
              <a:rPr lang="nl-NL" dirty="0" smtClean="0"/>
              <a:t> Quantum Bits 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4464959" y="2134245"/>
            <a:ext cx="571616" cy="571616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6588">
            <a:off x="4480447" y="3168198"/>
            <a:ext cx="571616" cy="571616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143660"/>
            <a:ext cx="939800" cy="469900"/>
          </a:xfrm>
          <a:prstGeom prst="rect">
            <a:avLst/>
          </a:prstGeom>
        </p:spPr>
      </p:pic>
      <p:pic>
        <p:nvPicPr>
          <p:cNvPr id="18" name="Afbeelding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121883"/>
            <a:ext cx="939800" cy="469900"/>
          </a:xfrm>
          <a:prstGeom prst="rect">
            <a:avLst/>
          </a:prstGeom>
        </p:spPr>
      </p:pic>
      <p:sp>
        <p:nvSpPr>
          <p:cNvPr id="21" name="Tekstvak 20"/>
          <p:cNvSpPr txBox="1"/>
          <p:nvPr/>
        </p:nvSpPr>
        <p:spPr>
          <a:xfrm>
            <a:off x="1331640" y="153704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Bit </a:t>
            </a:r>
          </a:p>
        </p:txBody>
      </p:sp>
      <p:sp>
        <p:nvSpPr>
          <p:cNvPr id="25" name="Tekstvak 24"/>
          <p:cNvSpPr txBox="1"/>
          <p:nvPr/>
        </p:nvSpPr>
        <p:spPr>
          <a:xfrm>
            <a:off x="1475656" y="3026092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1 </a:t>
            </a:r>
          </a:p>
        </p:txBody>
      </p:sp>
      <p:sp>
        <p:nvSpPr>
          <p:cNvPr id="26" name="Tekstvak 25"/>
          <p:cNvSpPr txBox="1"/>
          <p:nvPr/>
        </p:nvSpPr>
        <p:spPr>
          <a:xfrm>
            <a:off x="1475656" y="2028784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0 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3203848" y="1533763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/>
              <a:t>Qubit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993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 err="1" smtClean="0"/>
              <a:t>qubits</a:t>
            </a:r>
            <a:r>
              <a:rPr lang="en-US" dirty="0" smtClean="0"/>
              <a:t> can be represented by an arrow on the Bloch-sphere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Bloch sphere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6" name="Groeperen 45"/>
          <p:cNvGrpSpPr/>
          <p:nvPr/>
        </p:nvGrpSpPr>
        <p:grpSpPr>
          <a:xfrm>
            <a:off x="806096" y="2483951"/>
            <a:ext cx="3517136" cy="3363166"/>
            <a:chOff x="737810" y="1851212"/>
            <a:chExt cx="3517136" cy="3363166"/>
          </a:xfrm>
        </p:grpSpPr>
        <p:cxnSp>
          <p:nvCxnSpPr>
            <p:cNvPr id="24" name="Rechte verbindingslijn 23"/>
            <p:cNvCxnSpPr/>
            <p:nvPr/>
          </p:nvCxnSpPr>
          <p:spPr bwMode="auto">
            <a:xfrm flipV="1">
              <a:off x="2558580" y="2214711"/>
              <a:ext cx="0" cy="270900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Rechte verbindingslijn 22"/>
            <p:cNvCxnSpPr/>
            <p:nvPr/>
          </p:nvCxnSpPr>
          <p:spPr bwMode="auto">
            <a:xfrm flipV="1">
              <a:off x="1115616" y="2845620"/>
              <a:ext cx="2401603" cy="135933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H="1" flipV="1">
              <a:off x="1259632" y="2757820"/>
              <a:ext cx="2592288" cy="129516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8" name="Afbeelding 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2227114" y="3761426"/>
              <a:ext cx="662931" cy="662931"/>
            </a:xfrm>
            <a:prstGeom prst="rect">
              <a:avLst/>
            </a:prstGeom>
          </p:spPr>
        </p:pic>
        <p:pic>
          <p:nvPicPr>
            <p:cNvPr id="13" name="Afbeelding 12" descr="latex-image-1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2" t="-46066"/>
            <a:stretch/>
          </p:blipFill>
          <p:spPr>
            <a:xfrm>
              <a:off x="2388074" y="1851212"/>
              <a:ext cx="947604" cy="363499"/>
            </a:xfrm>
            <a:prstGeom prst="rect">
              <a:avLst/>
            </a:prstGeom>
          </p:spPr>
        </p:pic>
        <p:pic>
          <p:nvPicPr>
            <p:cNvPr id="14" name="Afbeelding 13" descr="latex-image-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15"/>
            <a:stretch/>
          </p:blipFill>
          <p:spPr>
            <a:xfrm>
              <a:off x="1947717" y="4965521"/>
              <a:ext cx="1249836" cy="248857"/>
            </a:xfrm>
            <a:prstGeom prst="rect">
              <a:avLst/>
            </a:prstGeom>
          </p:spPr>
        </p:pic>
        <p:pic>
          <p:nvPicPr>
            <p:cNvPr id="15" name="Afbeelding 14" descr="latex-image-1.pd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91" t="-29616" b="-1"/>
            <a:stretch/>
          </p:blipFill>
          <p:spPr>
            <a:xfrm>
              <a:off x="3864015" y="3931611"/>
              <a:ext cx="390931" cy="322562"/>
            </a:xfrm>
            <a:prstGeom prst="rect">
              <a:avLst/>
            </a:prstGeom>
          </p:spPr>
        </p:pic>
        <p:pic>
          <p:nvPicPr>
            <p:cNvPr id="16" name="Afbeelding 15" descr="latex-image-1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66" t="-75183" b="-1"/>
            <a:stretch/>
          </p:blipFill>
          <p:spPr>
            <a:xfrm>
              <a:off x="1028094" y="2286000"/>
              <a:ext cx="710499" cy="435959"/>
            </a:xfrm>
            <a:prstGeom prst="rect">
              <a:avLst/>
            </a:prstGeom>
          </p:spPr>
        </p:pic>
        <p:pic>
          <p:nvPicPr>
            <p:cNvPr id="17" name="Afbeelding 16" descr="latex-image-1.pd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84" t="-7319"/>
            <a:stretch/>
          </p:blipFill>
          <p:spPr>
            <a:xfrm>
              <a:off x="737810" y="4204955"/>
              <a:ext cx="640882" cy="267071"/>
            </a:xfrm>
            <a:prstGeom prst="rect">
              <a:avLst/>
            </a:prstGeom>
          </p:spPr>
        </p:pic>
        <p:pic>
          <p:nvPicPr>
            <p:cNvPr id="18" name="Afbeelding 17" descr="latex-image-1.pdf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88"/>
            <a:stretch/>
          </p:blipFill>
          <p:spPr>
            <a:xfrm>
              <a:off x="3520213" y="2677082"/>
              <a:ext cx="331707" cy="248857"/>
            </a:xfrm>
            <a:prstGeom prst="rect">
              <a:avLst/>
            </a:prstGeom>
          </p:spPr>
        </p:pic>
        <p:grpSp>
          <p:nvGrpSpPr>
            <p:cNvPr id="36" name="Groeperen 35"/>
            <p:cNvGrpSpPr/>
            <p:nvPr/>
          </p:nvGrpSpPr>
          <p:grpSpPr>
            <a:xfrm>
              <a:off x="1618908" y="2537765"/>
              <a:ext cx="1898311" cy="1887486"/>
              <a:chOff x="1618908" y="2537765"/>
              <a:chExt cx="1898311" cy="1887486"/>
            </a:xfrm>
          </p:grpSpPr>
          <p:sp>
            <p:nvSpPr>
              <p:cNvPr id="33" name="Ovaal 32"/>
              <p:cNvSpPr/>
              <p:nvPr/>
            </p:nvSpPr>
            <p:spPr>
              <a:xfrm>
                <a:off x="1618908" y="2537765"/>
                <a:ext cx="1887486" cy="1887486"/>
              </a:xfrm>
              <a:prstGeom prst="ellipse">
                <a:avLst/>
              </a:prstGeom>
              <a:noFill/>
              <a:ln w="12700" cmpd="sng">
                <a:solidFill>
                  <a:srgbClr val="0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al 33"/>
              <p:cNvSpPr/>
              <p:nvPr/>
            </p:nvSpPr>
            <p:spPr>
              <a:xfrm>
                <a:off x="1629733" y="2867187"/>
                <a:ext cx="1887486" cy="1231777"/>
              </a:xfrm>
              <a:prstGeom prst="ellipse">
                <a:avLst/>
              </a:prstGeom>
              <a:noFill/>
              <a:ln w="12700" cmpd="sng">
                <a:solidFill>
                  <a:srgbClr val="0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Afbeelding 5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0">
              <a:off x="2693960" y="3308638"/>
              <a:ext cx="662931" cy="662929"/>
            </a:xfrm>
            <a:prstGeom prst="rect">
              <a:avLst/>
            </a:prstGeom>
          </p:spPr>
        </p:pic>
        <p:pic>
          <p:nvPicPr>
            <p:cNvPr id="7" name="Afbeelding 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2231186" y="2540245"/>
              <a:ext cx="662931" cy="662931"/>
            </a:xfrm>
            <a:prstGeom prst="rect">
              <a:avLst/>
            </a:prstGeom>
          </p:spPr>
        </p:pic>
        <p:pic>
          <p:nvPicPr>
            <p:cNvPr id="12" name="Afbeelding 1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1893857" y="2879145"/>
              <a:ext cx="662931" cy="662929"/>
            </a:xfrm>
            <a:prstGeom prst="rect">
              <a:avLst/>
            </a:prstGeom>
          </p:spPr>
        </p:pic>
        <p:pic>
          <p:nvPicPr>
            <p:cNvPr id="19" name="Afbeelding 1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558579" y="2845621"/>
              <a:ext cx="662931" cy="662929"/>
            </a:xfrm>
            <a:prstGeom prst="rect">
              <a:avLst/>
            </a:prstGeom>
          </p:spPr>
        </p:pic>
        <p:pic>
          <p:nvPicPr>
            <p:cNvPr id="20" name="Afbeelding 19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60003" y="3324502"/>
              <a:ext cx="662931" cy="662929"/>
            </a:xfrm>
            <a:prstGeom prst="rect">
              <a:avLst/>
            </a:prstGeom>
          </p:spPr>
        </p:pic>
      </p:grpSp>
      <p:sp>
        <p:nvSpPr>
          <p:cNvPr id="51" name="Afgeronde rechthoek 50"/>
          <p:cNvSpPr/>
          <p:nvPr/>
        </p:nvSpPr>
        <p:spPr>
          <a:xfrm>
            <a:off x="6156176" y="1687739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Single </a:t>
            </a:r>
            <a:r>
              <a:rPr lang="en-US" sz="1800" dirty="0" err="1">
                <a:solidFill>
                  <a:schemeClr val="tx1"/>
                </a:solidFill>
              </a:rPr>
              <a:t>q</a:t>
            </a:r>
            <a:r>
              <a:rPr lang="en-US" sz="1800" dirty="0" err="1" smtClean="0">
                <a:solidFill>
                  <a:schemeClr val="tx1"/>
                </a:solidFill>
              </a:rPr>
              <a:t>ubits</a:t>
            </a:r>
            <a:r>
              <a:rPr lang="en-US" sz="1800" dirty="0" smtClean="0">
                <a:solidFill>
                  <a:schemeClr val="tx1"/>
                </a:solidFill>
              </a:rPr>
              <a:t> can be represented by arrows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2" name="Afgeronde rechthoek 51"/>
          <p:cNvSpPr/>
          <p:nvPr/>
        </p:nvSpPr>
        <p:spPr>
          <a:xfrm>
            <a:off x="6156176" y="3280163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Qubits</a:t>
            </a:r>
            <a:r>
              <a:rPr lang="en-US" sz="1800" dirty="0" smtClean="0">
                <a:solidFill>
                  <a:schemeClr val="bg1"/>
                </a:solidFill>
              </a:rPr>
              <a:t> are fragile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3" name="Afgeronde rechthoek 52"/>
          <p:cNvSpPr/>
          <p:nvPr/>
        </p:nvSpPr>
        <p:spPr>
          <a:xfrm>
            <a:off x="6156176" y="2483951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Measurements project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4" name="Afgeronde rechthoek 53"/>
          <p:cNvSpPr/>
          <p:nvPr/>
        </p:nvSpPr>
        <p:spPr>
          <a:xfrm>
            <a:off x="6156176" y="4076374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Qubits</a:t>
            </a:r>
            <a:r>
              <a:rPr lang="en-US" sz="1800" dirty="0" smtClean="0">
                <a:solidFill>
                  <a:schemeClr val="bg1"/>
                </a:solidFill>
              </a:rPr>
              <a:t> can entangle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5" name="Afbeelding 5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3" y="1733602"/>
            <a:ext cx="1839230" cy="256798"/>
          </a:xfrm>
          <a:prstGeom prst="rect">
            <a:avLst/>
          </a:prstGeom>
        </p:spPr>
      </p:pic>
      <p:pic>
        <p:nvPicPr>
          <p:cNvPr id="56" name="Afbeelding 5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07" y="1574156"/>
            <a:ext cx="571616" cy="57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25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state </a:t>
            </a:r>
            <a:r>
              <a:rPr lang="nl-NL" dirty="0" err="1" smtClean="0"/>
              <a:t>after</a:t>
            </a:r>
            <a:r>
              <a:rPr lang="nl-NL" dirty="0" smtClean="0"/>
              <a:t> a </a:t>
            </a:r>
            <a:r>
              <a:rPr lang="nl-NL" dirty="0" err="1" smtClean="0"/>
              <a:t>measurement</a:t>
            </a:r>
            <a:r>
              <a:rPr lang="nl-NL" dirty="0" smtClean="0"/>
              <a:t> is </a:t>
            </a: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measure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Projective</a:t>
            </a:r>
            <a:r>
              <a:rPr lang="nl-NL" dirty="0" smtClean="0"/>
              <a:t> </a:t>
            </a:r>
            <a:r>
              <a:rPr lang="nl-NL" dirty="0" err="1" smtClean="0"/>
              <a:t>measurements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8" name="Tekstvak 37"/>
          <p:cNvSpPr txBox="1"/>
          <p:nvPr/>
        </p:nvSpPr>
        <p:spPr>
          <a:xfrm>
            <a:off x="2988098" y="1396645"/>
            <a:ext cx="1275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Measurement outcome </a:t>
            </a:r>
          </a:p>
        </p:txBody>
      </p:sp>
      <p:sp>
        <p:nvSpPr>
          <p:cNvPr id="39" name="Tekstvak 38"/>
          <p:cNvSpPr txBox="1"/>
          <p:nvPr/>
        </p:nvSpPr>
        <p:spPr>
          <a:xfrm>
            <a:off x="4518408" y="1418868"/>
            <a:ext cx="1350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State after measurement</a:t>
            </a:r>
          </a:p>
        </p:txBody>
      </p:sp>
      <p:pic>
        <p:nvPicPr>
          <p:cNvPr id="6" name="Afbeelding 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2233">
            <a:off x="789812" y="3792187"/>
            <a:ext cx="476480" cy="476478"/>
          </a:xfrm>
          <a:prstGeom prst="rect">
            <a:avLst/>
          </a:prstGeom>
        </p:spPr>
      </p:pic>
      <p:pic>
        <p:nvPicPr>
          <p:cNvPr id="7" name="Afbeelding 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9576">
            <a:off x="719966" y="1938942"/>
            <a:ext cx="476480" cy="476480"/>
          </a:xfrm>
          <a:prstGeom prst="rect">
            <a:avLst/>
          </a:prstGeom>
        </p:spPr>
      </p:pic>
      <p:pic>
        <p:nvPicPr>
          <p:cNvPr id="8" name="Afbeelding 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68354">
            <a:off x="724831" y="2640377"/>
            <a:ext cx="476480" cy="476480"/>
          </a:xfrm>
          <a:prstGeom prst="rect">
            <a:avLst/>
          </a:prstGeom>
        </p:spPr>
      </p:pic>
      <p:grpSp>
        <p:nvGrpSpPr>
          <p:cNvPr id="17" name="Groeperen 16"/>
          <p:cNvGrpSpPr/>
          <p:nvPr/>
        </p:nvGrpSpPr>
        <p:grpSpPr>
          <a:xfrm>
            <a:off x="1720168" y="1828213"/>
            <a:ext cx="988743" cy="756097"/>
            <a:chOff x="2339752" y="1556792"/>
            <a:chExt cx="1224136" cy="936104"/>
          </a:xfrm>
        </p:grpSpPr>
        <p:sp>
          <p:nvSpPr>
            <p:cNvPr id="15" name="Ovaal 14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hoek 15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Rechte verbindingslijn met pijl 13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2" name="Rechthoek 11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jl links 17"/>
          <p:cNvSpPr/>
          <p:nvPr/>
        </p:nvSpPr>
        <p:spPr>
          <a:xfrm>
            <a:off x="2765132" y="1975575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jl links 18"/>
          <p:cNvSpPr/>
          <p:nvPr/>
        </p:nvSpPr>
        <p:spPr>
          <a:xfrm>
            <a:off x="1345364" y="1975575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9576">
            <a:off x="4460058" y="1978468"/>
            <a:ext cx="476480" cy="476480"/>
          </a:xfrm>
          <a:prstGeom prst="rect">
            <a:avLst/>
          </a:prstGeom>
        </p:spPr>
      </p:pic>
      <p:grpSp>
        <p:nvGrpSpPr>
          <p:cNvPr id="23" name="Groeperen 22"/>
          <p:cNvGrpSpPr/>
          <p:nvPr/>
        </p:nvGrpSpPr>
        <p:grpSpPr>
          <a:xfrm>
            <a:off x="1726515" y="2555435"/>
            <a:ext cx="988743" cy="756097"/>
            <a:chOff x="2339752" y="1556792"/>
            <a:chExt cx="1224136" cy="936104"/>
          </a:xfrm>
        </p:grpSpPr>
        <p:sp>
          <p:nvSpPr>
            <p:cNvPr id="24" name="Ovaal 23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hthoek 24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Rechte verbindingslijn met pijl 25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7" name="Rechthoek 26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Pijl links 27"/>
          <p:cNvSpPr/>
          <p:nvPr/>
        </p:nvSpPr>
        <p:spPr>
          <a:xfrm>
            <a:off x="2771479" y="2702797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jl links 28"/>
          <p:cNvSpPr/>
          <p:nvPr/>
        </p:nvSpPr>
        <p:spPr>
          <a:xfrm>
            <a:off x="1351711" y="2702797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Afbeelding 3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68354">
            <a:off x="4461807" y="2699140"/>
            <a:ext cx="476480" cy="476480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1720168" y="3706767"/>
            <a:ext cx="988743" cy="756097"/>
            <a:chOff x="2339752" y="1556792"/>
            <a:chExt cx="1224136" cy="936104"/>
          </a:xfrm>
        </p:grpSpPr>
        <p:sp>
          <p:nvSpPr>
            <p:cNvPr id="33" name="Ovaal 32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hoek 33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Rechte verbindingslijn met pijl 34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6" name="Rechthoek 35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Pijl links 36"/>
          <p:cNvSpPr/>
          <p:nvPr/>
        </p:nvSpPr>
        <p:spPr>
          <a:xfrm>
            <a:off x="1345364" y="3854129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jl links 40"/>
          <p:cNvSpPr/>
          <p:nvPr/>
        </p:nvSpPr>
        <p:spPr>
          <a:xfrm>
            <a:off x="2900812" y="3638733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ijl links 41"/>
          <p:cNvSpPr/>
          <p:nvPr/>
        </p:nvSpPr>
        <p:spPr>
          <a:xfrm>
            <a:off x="2900812" y="4288380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Afbeelding 4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9576">
            <a:off x="4460058" y="3544853"/>
            <a:ext cx="476480" cy="476480"/>
          </a:xfrm>
          <a:prstGeom prst="rect">
            <a:avLst/>
          </a:prstGeom>
        </p:spPr>
      </p:pic>
      <p:pic>
        <p:nvPicPr>
          <p:cNvPr id="46" name="Afbeelding 4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68354">
            <a:off x="4461807" y="4265525"/>
            <a:ext cx="476480" cy="476480"/>
          </a:xfrm>
          <a:prstGeom prst="rect">
            <a:avLst/>
          </a:prstGeom>
        </p:spPr>
      </p:pic>
      <p:sp>
        <p:nvSpPr>
          <p:cNvPr id="47" name="Tekstvak 46"/>
          <p:cNvSpPr txBox="1"/>
          <p:nvPr/>
        </p:nvSpPr>
        <p:spPr>
          <a:xfrm>
            <a:off x="2996622" y="4021069"/>
            <a:ext cx="598892" cy="248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or</a:t>
            </a:r>
          </a:p>
        </p:txBody>
      </p:sp>
      <p:pic>
        <p:nvPicPr>
          <p:cNvPr id="48" name="Afbeelding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95" y="2030285"/>
            <a:ext cx="769341" cy="379541"/>
          </a:xfrm>
          <a:prstGeom prst="rect">
            <a:avLst/>
          </a:prstGeom>
        </p:spPr>
      </p:pic>
      <p:pic>
        <p:nvPicPr>
          <p:cNvPr id="49" name="Afbeelding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95" y="2700781"/>
            <a:ext cx="769341" cy="379541"/>
          </a:xfrm>
          <a:prstGeom prst="rect">
            <a:avLst/>
          </a:prstGeom>
        </p:spPr>
      </p:pic>
      <p:pic>
        <p:nvPicPr>
          <p:cNvPr id="50" name="Afbeelding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414" y="3643089"/>
            <a:ext cx="769341" cy="379541"/>
          </a:xfrm>
          <a:prstGeom prst="rect">
            <a:avLst/>
          </a:prstGeom>
        </p:spPr>
      </p:pic>
      <p:pic>
        <p:nvPicPr>
          <p:cNvPr id="51" name="Afbeelding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95" y="4269663"/>
            <a:ext cx="769341" cy="379541"/>
          </a:xfrm>
          <a:prstGeom prst="rect">
            <a:avLst/>
          </a:prstGeom>
        </p:spPr>
      </p:pic>
      <p:sp>
        <p:nvSpPr>
          <p:cNvPr id="52" name="Tekstvak 51"/>
          <p:cNvSpPr txBox="1"/>
          <p:nvPr/>
        </p:nvSpPr>
        <p:spPr>
          <a:xfrm>
            <a:off x="3305178" y="1973794"/>
            <a:ext cx="407129" cy="37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0</a:t>
            </a:r>
          </a:p>
        </p:txBody>
      </p:sp>
      <p:sp>
        <p:nvSpPr>
          <p:cNvPr id="53" name="Tekstvak 52"/>
          <p:cNvSpPr txBox="1"/>
          <p:nvPr/>
        </p:nvSpPr>
        <p:spPr>
          <a:xfrm>
            <a:off x="3305178" y="2615515"/>
            <a:ext cx="407129" cy="37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1</a:t>
            </a:r>
          </a:p>
        </p:txBody>
      </p:sp>
      <p:sp>
        <p:nvSpPr>
          <p:cNvPr id="54" name="Tekstvak 53"/>
          <p:cNvSpPr txBox="1"/>
          <p:nvPr/>
        </p:nvSpPr>
        <p:spPr>
          <a:xfrm>
            <a:off x="3305178" y="3579399"/>
            <a:ext cx="407129" cy="37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0</a:t>
            </a:r>
          </a:p>
        </p:txBody>
      </p:sp>
      <p:sp>
        <p:nvSpPr>
          <p:cNvPr id="55" name="Tekstvak 54"/>
          <p:cNvSpPr txBox="1"/>
          <p:nvPr/>
        </p:nvSpPr>
        <p:spPr>
          <a:xfrm>
            <a:off x="3305178" y="4288380"/>
            <a:ext cx="407129" cy="37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1</a:t>
            </a:r>
          </a:p>
        </p:txBody>
      </p:sp>
      <p:sp>
        <p:nvSpPr>
          <p:cNvPr id="58" name="Afgeronde rechthoek 57"/>
          <p:cNvSpPr/>
          <p:nvPr/>
        </p:nvSpPr>
        <p:spPr>
          <a:xfrm>
            <a:off x="6156176" y="1687739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A5A5A5"/>
                </a:solidFill>
              </a:rPr>
              <a:t>Single </a:t>
            </a:r>
            <a:r>
              <a:rPr lang="en-US" sz="1800" dirty="0" err="1">
                <a:solidFill>
                  <a:srgbClr val="A5A5A5"/>
                </a:solidFill>
              </a:rPr>
              <a:t>q</a:t>
            </a:r>
            <a:r>
              <a:rPr lang="en-US" sz="1800" dirty="0" err="1" smtClean="0">
                <a:solidFill>
                  <a:srgbClr val="A5A5A5"/>
                </a:solidFill>
              </a:rPr>
              <a:t>ubits</a:t>
            </a:r>
            <a:r>
              <a:rPr lang="en-US" sz="1800" dirty="0" smtClean="0">
                <a:solidFill>
                  <a:srgbClr val="A5A5A5"/>
                </a:solidFill>
              </a:rPr>
              <a:t> can be represented by arrows</a:t>
            </a:r>
            <a:endParaRPr lang="en-US" sz="1800" dirty="0">
              <a:solidFill>
                <a:srgbClr val="A5A5A5"/>
              </a:solidFill>
            </a:endParaRPr>
          </a:p>
        </p:txBody>
      </p:sp>
      <p:sp>
        <p:nvSpPr>
          <p:cNvPr id="59" name="Afgeronde rechthoek 58"/>
          <p:cNvSpPr/>
          <p:nvPr/>
        </p:nvSpPr>
        <p:spPr>
          <a:xfrm>
            <a:off x="6156176" y="3280163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Qubits</a:t>
            </a:r>
            <a:r>
              <a:rPr lang="en-US" sz="1800" dirty="0" smtClean="0">
                <a:solidFill>
                  <a:schemeClr val="bg1"/>
                </a:solidFill>
              </a:rPr>
              <a:t> are fragile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0" name="Afgeronde rechthoek 59"/>
          <p:cNvSpPr/>
          <p:nvPr/>
        </p:nvSpPr>
        <p:spPr>
          <a:xfrm>
            <a:off x="6156176" y="2483951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Measurements project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1" name="Afgeronde rechthoek 60"/>
          <p:cNvSpPr/>
          <p:nvPr/>
        </p:nvSpPr>
        <p:spPr>
          <a:xfrm>
            <a:off x="6156176" y="4076374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Qubits</a:t>
            </a:r>
            <a:r>
              <a:rPr lang="en-US" sz="1800" dirty="0" smtClean="0">
                <a:solidFill>
                  <a:schemeClr val="bg1"/>
                </a:solidFill>
              </a:rPr>
              <a:t> can entangle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particles are </a:t>
            </a:r>
            <a:r>
              <a:rPr lang="en-US" dirty="0" err="1" smtClean="0"/>
              <a:t>entanglent</a:t>
            </a:r>
            <a:r>
              <a:rPr lang="en-US" dirty="0" smtClean="0"/>
              <a:t> if they cannot be described </a:t>
            </a:r>
            <a:r>
              <a:rPr lang="en-US" dirty="0" err="1" smtClean="0"/>
              <a:t>independtly</a:t>
            </a:r>
            <a:r>
              <a:rPr lang="en-US" dirty="0" smtClean="0"/>
              <a:t> of each other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Entanglement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Afbeelding 13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67" y="1314893"/>
            <a:ext cx="2291988" cy="557874"/>
          </a:xfrm>
          <a:prstGeom prst="rect">
            <a:avLst/>
          </a:prstGeom>
        </p:spPr>
      </p:pic>
      <p:sp>
        <p:nvSpPr>
          <p:cNvPr id="16" name="Tekstvak 15"/>
          <p:cNvSpPr txBox="1"/>
          <p:nvPr/>
        </p:nvSpPr>
        <p:spPr>
          <a:xfrm>
            <a:off x="5254699" y="3522914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/>
              <a:t>0</a:t>
            </a:r>
            <a:endParaRPr lang="en-US" sz="1400" dirty="0" smtClean="0"/>
          </a:p>
          <a:p>
            <a:pPr algn="l"/>
            <a:endParaRPr lang="en-US" sz="1400" dirty="0" smtClean="0"/>
          </a:p>
        </p:txBody>
      </p:sp>
      <p:grpSp>
        <p:nvGrpSpPr>
          <p:cNvPr id="5" name="Groeperen 4"/>
          <p:cNvGrpSpPr/>
          <p:nvPr/>
        </p:nvGrpSpPr>
        <p:grpSpPr>
          <a:xfrm>
            <a:off x="2968259" y="2805047"/>
            <a:ext cx="2160115" cy="1799933"/>
            <a:chOff x="2968259" y="2805047"/>
            <a:chExt cx="2160115" cy="1799933"/>
          </a:xfrm>
        </p:grpSpPr>
        <p:grpSp>
          <p:nvGrpSpPr>
            <p:cNvPr id="28" name="Groeperen 27"/>
            <p:cNvGrpSpPr/>
            <p:nvPr/>
          </p:nvGrpSpPr>
          <p:grpSpPr>
            <a:xfrm>
              <a:off x="2968259" y="2805047"/>
              <a:ext cx="1508612" cy="1799933"/>
              <a:chOff x="3896063" y="1013719"/>
              <a:chExt cx="2504542" cy="2988182"/>
            </a:xfrm>
          </p:grpSpPr>
          <p:pic>
            <p:nvPicPr>
              <p:cNvPr id="32" name="Afbeelding 3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3896063" y="1830838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33" name="Afbeelding 32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5036575" y="1013719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44" name="Groeperen 43"/>
            <p:cNvGrpSpPr/>
            <p:nvPr/>
          </p:nvGrpSpPr>
          <p:grpSpPr>
            <a:xfrm>
              <a:off x="3895723" y="3658572"/>
              <a:ext cx="1232651" cy="551113"/>
              <a:chOff x="2483716" y="2608782"/>
              <a:chExt cx="2093741" cy="936104"/>
            </a:xfrm>
          </p:grpSpPr>
          <p:grpSp>
            <p:nvGrpSpPr>
              <p:cNvPr id="45" name="Groeperen 44"/>
              <p:cNvGrpSpPr/>
              <p:nvPr/>
            </p:nvGrpSpPr>
            <p:grpSpPr>
              <a:xfrm>
                <a:off x="2947751" y="2608782"/>
                <a:ext cx="1224136" cy="936104"/>
                <a:chOff x="2339752" y="1556792"/>
                <a:chExt cx="1224136" cy="936104"/>
              </a:xfrm>
            </p:grpSpPr>
            <p:sp>
              <p:nvSpPr>
                <p:cNvPr id="48" name="Ovaal 47"/>
                <p:cNvSpPr/>
                <p:nvPr/>
              </p:nvSpPr>
              <p:spPr>
                <a:xfrm>
                  <a:off x="2482050" y="1772816"/>
                  <a:ext cx="867532" cy="648072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hthoek 48"/>
                <p:cNvSpPr/>
                <p:nvPr/>
              </p:nvSpPr>
              <p:spPr>
                <a:xfrm>
                  <a:off x="2339752" y="1988840"/>
                  <a:ext cx="1224136" cy="504056"/>
                </a:xfrm>
                <a:prstGeom prst="rect">
                  <a:avLst/>
                </a:prstGeom>
                <a:solidFill>
                  <a:srgbClr val="FFFFFF"/>
                </a:solidFill>
                <a:ln w="12700" cmpd="sng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" name="Rechte verbindingslijn met pijl 49"/>
                <p:cNvCxnSpPr/>
                <p:nvPr/>
              </p:nvCxnSpPr>
              <p:spPr bwMode="auto">
                <a:xfrm flipV="1">
                  <a:off x="2915816" y="1628800"/>
                  <a:ext cx="360040" cy="432048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51" name="Rechthoek 50"/>
                <p:cNvSpPr/>
                <p:nvPr/>
              </p:nvSpPr>
              <p:spPr>
                <a:xfrm>
                  <a:off x="2339752" y="1556792"/>
                  <a:ext cx="1224136" cy="72008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Pijl links 45"/>
              <p:cNvSpPr/>
              <p:nvPr/>
            </p:nvSpPr>
            <p:spPr>
              <a:xfrm>
                <a:off x="4241493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Pijl links 46"/>
              <p:cNvSpPr/>
              <p:nvPr/>
            </p:nvSpPr>
            <p:spPr>
              <a:xfrm>
                <a:off x="2483716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kstvak 53"/>
            <p:cNvSpPr txBox="1"/>
            <p:nvPr/>
          </p:nvSpPr>
          <p:spPr>
            <a:xfrm>
              <a:off x="3684669" y="3910182"/>
              <a:ext cx="42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B</a:t>
              </a:r>
            </a:p>
          </p:txBody>
        </p:sp>
      </p:grpSp>
      <p:grpSp>
        <p:nvGrpSpPr>
          <p:cNvPr id="57" name="Groeperen 56"/>
          <p:cNvGrpSpPr/>
          <p:nvPr/>
        </p:nvGrpSpPr>
        <p:grpSpPr>
          <a:xfrm>
            <a:off x="579754" y="2917870"/>
            <a:ext cx="2350425" cy="2778526"/>
            <a:chOff x="781415" y="3020112"/>
            <a:chExt cx="2350425" cy="2778526"/>
          </a:xfrm>
        </p:grpSpPr>
        <p:sp>
          <p:nvSpPr>
            <p:cNvPr id="15" name="Tekstvak 14"/>
            <p:cNvSpPr txBox="1"/>
            <p:nvPr/>
          </p:nvSpPr>
          <p:spPr>
            <a:xfrm>
              <a:off x="2627784" y="3551869"/>
              <a:ext cx="50405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1</a:t>
              </a:r>
            </a:p>
            <a:p>
              <a:pPr algn="l"/>
              <a:r>
                <a:rPr lang="en-US" sz="1400" dirty="0" smtClean="0"/>
                <a:t>0</a:t>
              </a:r>
            </a:p>
            <a:p>
              <a:pPr algn="l"/>
              <a:r>
                <a:rPr lang="en-US" sz="1400" dirty="0" smtClean="0"/>
                <a:t>0</a:t>
              </a:r>
            </a:p>
            <a:p>
              <a:pPr algn="l"/>
              <a:r>
                <a:rPr lang="en-US" sz="1400" dirty="0" smtClean="0"/>
                <a:t>1</a:t>
              </a:r>
            </a:p>
            <a:p>
              <a:pPr algn="l"/>
              <a:r>
                <a:rPr lang="en-US" sz="1400" dirty="0" smtClean="0"/>
                <a:t>0</a:t>
              </a:r>
            </a:p>
            <a:p>
              <a:pPr algn="l"/>
              <a:r>
                <a:rPr lang="en-US" sz="1400" dirty="0" smtClean="0"/>
                <a:t>1</a:t>
              </a:r>
            </a:p>
            <a:p>
              <a:pPr algn="l"/>
              <a:r>
                <a:rPr lang="en-US" sz="1400" dirty="0" smtClean="0"/>
                <a:t>1</a:t>
              </a:r>
            </a:p>
            <a:p>
              <a:pPr algn="l"/>
              <a:r>
                <a:rPr lang="en-US" sz="1400" dirty="0" smtClean="0"/>
                <a:t>0</a:t>
              </a:r>
            </a:p>
            <a:p>
              <a:pPr algn="l"/>
              <a:r>
                <a:rPr lang="en-US" sz="1400" dirty="0" smtClean="0"/>
                <a:t>1</a:t>
              </a:r>
            </a:p>
            <a:p>
              <a:pPr algn="l"/>
              <a:endParaRPr lang="en-US" sz="1400" dirty="0" smtClean="0"/>
            </a:p>
          </p:txBody>
        </p:sp>
        <p:grpSp>
          <p:nvGrpSpPr>
            <p:cNvPr id="29" name="Groeperen 28"/>
            <p:cNvGrpSpPr/>
            <p:nvPr/>
          </p:nvGrpSpPr>
          <p:grpSpPr>
            <a:xfrm>
              <a:off x="781415" y="3020112"/>
              <a:ext cx="980987" cy="1307741"/>
              <a:chOff x="587920" y="1303590"/>
              <a:chExt cx="1628596" cy="2171063"/>
            </a:xfrm>
          </p:grpSpPr>
          <p:pic>
            <p:nvPicPr>
              <p:cNvPr id="30" name="Afbeelding 2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87920" y="1867034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31" name="Afbeelding 3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52488" y="1303590"/>
                <a:ext cx="1364028" cy="2171063"/>
              </a:xfrm>
              <a:prstGeom prst="diamond">
                <a:avLst/>
              </a:prstGeom>
            </p:spPr>
          </p:pic>
        </p:grpSp>
        <p:grpSp>
          <p:nvGrpSpPr>
            <p:cNvPr id="43" name="Groeperen 42"/>
            <p:cNvGrpSpPr/>
            <p:nvPr/>
          </p:nvGrpSpPr>
          <p:grpSpPr>
            <a:xfrm>
              <a:off x="1356355" y="3699033"/>
              <a:ext cx="1232651" cy="551113"/>
              <a:chOff x="2483716" y="2608782"/>
              <a:chExt cx="2093741" cy="936104"/>
            </a:xfrm>
          </p:grpSpPr>
          <p:grpSp>
            <p:nvGrpSpPr>
              <p:cNvPr id="36" name="Groeperen 35"/>
              <p:cNvGrpSpPr/>
              <p:nvPr/>
            </p:nvGrpSpPr>
            <p:grpSpPr>
              <a:xfrm>
                <a:off x="2947751" y="2608782"/>
                <a:ext cx="1224136" cy="936104"/>
                <a:chOff x="2339752" y="1556792"/>
                <a:chExt cx="1224136" cy="936104"/>
              </a:xfrm>
            </p:grpSpPr>
            <p:sp>
              <p:nvSpPr>
                <p:cNvPr id="37" name="Ovaal 36"/>
                <p:cNvSpPr/>
                <p:nvPr/>
              </p:nvSpPr>
              <p:spPr>
                <a:xfrm>
                  <a:off x="2482050" y="1772816"/>
                  <a:ext cx="867532" cy="648072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hthoek 37"/>
                <p:cNvSpPr/>
                <p:nvPr/>
              </p:nvSpPr>
              <p:spPr>
                <a:xfrm>
                  <a:off x="2339752" y="1988840"/>
                  <a:ext cx="1224136" cy="504056"/>
                </a:xfrm>
                <a:prstGeom prst="rect">
                  <a:avLst/>
                </a:prstGeom>
                <a:solidFill>
                  <a:srgbClr val="FFFFFF"/>
                </a:solidFill>
                <a:ln w="12700" cmpd="sng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Rechte verbindingslijn met pijl 38"/>
                <p:cNvCxnSpPr/>
                <p:nvPr/>
              </p:nvCxnSpPr>
              <p:spPr bwMode="auto">
                <a:xfrm flipV="1">
                  <a:off x="2915816" y="1628800"/>
                  <a:ext cx="360040" cy="432048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40" name="Rechthoek 39"/>
                <p:cNvSpPr/>
                <p:nvPr/>
              </p:nvSpPr>
              <p:spPr>
                <a:xfrm>
                  <a:off x="2339752" y="1556792"/>
                  <a:ext cx="1224136" cy="72008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Pijl links 40"/>
              <p:cNvSpPr/>
              <p:nvPr/>
            </p:nvSpPr>
            <p:spPr>
              <a:xfrm>
                <a:off x="4241493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ijl links 41"/>
              <p:cNvSpPr/>
              <p:nvPr/>
            </p:nvSpPr>
            <p:spPr>
              <a:xfrm>
                <a:off x="2483716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Tekstvak 54"/>
            <p:cNvSpPr txBox="1"/>
            <p:nvPr/>
          </p:nvSpPr>
          <p:spPr>
            <a:xfrm>
              <a:off x="933836" y="3995786"/>
              <a:ext cx="42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A</a:t>
              </a:r>
            </a:p>
          </p:txBody>
        </p:sp>
      </p:grpSp>
      <p:grpSp>
        <p:nvGrpSpPr>
          <p:cNvPr id="63" name="Groeperen 62"/>
          <p:cNvGrpSpPr/>
          <p:nvPr/>
        </p:nvGrpSpPr>
        <p:grpSpPr>
          <a:xfrm>
            <a:off x="1842243" y="1416015"/>
            <a:ext cx="2753010" cy="1876877"/>
            <a:chOff x="2018347" y="1949311"/>
            <a:chExt cx="2753010" cy="1876877"/>
          </a:xfrm>
        </p:grpSpPr>
        <p:grpSp>
          <p:nvGrpSpPr>
            <p:cNvPr id="6" name="Groeperen 5"/>
            <p:cNvGrpSpPr/>
            <p:nvPr/>
          </p:nvGrpSpPr>
          <p:grpSpPr>
            <a:xfrm>
              <a:off x="3262745" y="1999031"/>
              <a:ext cx="1508612" cy="1799933"/>
              <a:chOff x="815856" y="2976390"/>
              <a:chExt cx="2504541" cy="2988182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62" name="Groeperen 61"/>
            <p:cNvGrpSpPr/>
            <p:nvPr/>
          </p:nvGrpSpPr>
          <p:grpSpPr>
            <a:xfrm>
              <a:off x="2018347" y="1949311"/>
              <a:ext cx="2480023" cy="1876877"/>
              <a:chOff x="2018347" y="1949311"/>
              <a:chExt cx="2480023" cy="1876877"/>
            </a:xfrm>
          </p:grpSpPr>
          <p:grpSp>
            <p:nvGrpSpPr>
              <p:cNvPr id="7" name="Groeperen 6"/>
              <p:cNvGrpSpPr/>
              <p:nvPr/>
            </p:nvGrpSpPr>
            <p:grpSpPr>
              <a:xfrm>
                <a:off x="2134753" y="2176821"/>
                <a:ext cx="980987" cy="1307741"/>
                <a:chOff x="574074" y="3264680"/>
                <a:chExt cx="1628596" cy="2171063"/>
              </a:xfrm>
            </p:grpSpPr>
            <p:pic>
              <p:nvPicPr>
                <p:cNvPr id="8" name="Afbeelding 7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50" t="-2984" r="14025" b="-3529"/>
                <a:stretch/>
              </p:blipFill>
              <p:spPr>
                <a:xfrm rot="1987344">
                  <a:off x="574074" y="3828124"/>
                  <a:ext cx="686999" cy="1071003"/>
                </a:xfrm>
                <a:prstGeom prst="rtTriangle">
                  <a:avLst/>
                </a:prstGeom>
              </p:spPr>
            </p:pic>
            <p:pic>
              <p:nvPicPr>
                <p:cNvPr id="9" name="Afbeelding 8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269" t="-9267" r="16616" b="-106650"/>
                <a:stretch/>
              </p:blipFill>
              <p:spPr>
                <a:xfrm rot="12785806">
                  <a:off x="838642" y="3264680"/>
                  <a:ext cx="1364028" cy="2171063"/>
                </a:xfrm>
                <a:prstGeom prst="diamond">
                  <a:avLst/>
                </a:prstGeom>
              </p:spPr>
            </p:pic>
          </p:grpSp>
          <p:sp>
            <p:nvSpPr>
              <p:cNvPr id="52" name="Tekstvak 51"/>
              <p:cNvSpPr txBox="1"/>
              <p:nvPr/>
            </p:nvSpPr>
            <p:spPr>
              <a:xfrm>
                <a:off x="2427454" y="2928300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A</a:t>
                </a:r>
              </a:p>
            </p:txBody>
          </p:sp>
          <p:sp>
            <p:nvSpPr>
              <p:cNvPr id="53" name="Tekstvak 52"/>
              <p:cNvSpPr txBox="1"/>
              <p:nvPr/>
            </p:nvSpPr>
            <p:spPr>
              <a:xfrm>
                <a:off x="4075851" y="2981372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B</a:t>
                </a:r>
              </a:p>
            </p:txBody>
          </p:sp>
          <p:grpSp>
            <p:nvGrpSpPr>
              <p:cNvPr id="59" name="Groeperen 58"/>
              <p:cNvGrpSpPr/>
              <p:nvPr/>
            </p:nvGrpSpPr>
            <p:grpSpPr>
              <a:xfrm rot="3216332">
                <a:off x="2229642" y="1738016"/>
                <a:ext cx="1876877" cy="2299468"/>
                <a:chOff x="6088534" y="2517197"/>
                <a:chExt cx="813271" cy="1647193"/>
              </a:xfrm>
            </p:grpSpPr>
            <p:sp>
              <p:nvSpPr>
                <p:cNvPr id="60" name="Traan 59"/>
                <p:cNvSpPr/>
                <p:nvPr/>
              </p:nvSpPr>
              <p:spPr bwMode="auto">
                <a:xfrm rot="21198218">
                  <a:off x="6088534" y="3541940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1" name="Traan 60"/>
                <p:cNvSpPr/>
                <p:nvPr/>
              </p:nvSpPr>
              <p:spPr bwMode="auto">
                <a:xfrm rot="10264919">
                  <a:off x="6534794" y="2517197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</p:grpSp>
      </p:grpSp>
      <p:sp>
        <p:nvSpPr>
          <p:cNvPr id="64" name="Afgeronde rechthoek 63"/>
          <p:cNvSpPr/>
          <p:nvPr/>
        </p:nvSpPr>
        <p:spPr>
          <a:xfrm>
            <a:off x="6156176" y="1687739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</a:rPr>
              <a:t>Single </a:t>
            </a:r>
            <a:r>
              <a:rPr lang="en-US" sz="1800" dirty="0" err="1">
                <a:solidFill>
                  <a:schemeClr val="bg2"/>
                </a:solidFill>
              </a:rPr>
              <a:t>q</a:t>
            </a:r>
            <a:r>
              <a:rPr lang="en-US" sz="1800" dirty="0" err="1" smtClean="0">
                <a:solidFill>
                  <a:schemeClr val="bg2"/>
                </a:solidFill>
              </a:rPr>
              <a:t>ubits</a:t>
            </a:r>
            <a:r>
              <a:rPr lang="en-US" sz="1800" dirty="0" smtClean="0">
                <a:solidFill>
                  <a:schemeClr val="bg2"/>
                </a:solidFill>
              </a:rPr>
              <a:t> can be represented by arrows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65" name="Afgeronde rechthoek 64"/>
          <p:cNvSpPr/>
          <p:nvPr/>
        </p:nvSpPr>
        <p:spPr>
          <a:xfrm>
            <a:off x="6156176" y="3280163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Qubits</a:t>
            </a:r>
            <a:r>
              <a:rPr lang="en-US" sz="1800" dirty="0" smtClean="0">
                <a:solidFill>
                  <a:schemeClr val="tx1"/>
                </a:solidFill>
              </a:rPr>
              <a:t> can entangle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6" name="Afgeronde rechthoek 65"/>
          <p:cNvSpPr/>
          <p:nvPr/>
        </p:nvSpPr>
        <p:spPr>
          <a:xfrm>
            <a:off x="6156176" y="2483951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</a:rPr>
              <a:t>Measurements project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67" name="Afgeronde rechthoek 66"/>
          <p:cNvSpPr/>
          <p:nvPr/>
        </p:nvSpPr>
        <p:spPr>
          <a:xfrm>
            <a:off x="6156176" y="4076374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Qubits</a:t>
            </a:r>
            <a:r>
              <a:rPr lang="en-US" sz="1800" dirty="0" smtClean="0">
                <a:solidFill>
                  <a:schemeClr val="bg1"/>
                </a:solidFill>
              </a:rPr>
              <a:t> can entangle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09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131 -0.01065 " pathEditMode="relative" ptsTypes="AA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Qubits</a:t>
            </a:r>
            <a:r>
              <a:rPr lang="en-US" dirty="0" smtClean="0"/>
              <a:t> are fragile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ecoherence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Afgeronde rechthoek 4"/>
          <p:cNvSpPr/>
          <p:nvPr/>
        </p:nvSpPr>
        <p:spPr>
          <a:xfrm>
            <a:off x="6156176" y="1687739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</a:rPr>
              <a:t>Single </a:t>
            </a:r>
            <a:r>
              <a:rPr lang="en-US" sz="1800" dirty="0" err="1">
                <a:solidFill>
                  <a:schemeClr val="bg2"/>
                </a:solidFill>
              </a:rPr>
              <a:t>q</a:t>
            </a:r>
            <a:r>
              <a:rPr lang="en-US" sz="1800" dirty="0" err="1" smtClean="0">
                <a:solidFill>
                  <a:schemeClr val="bg2"/>
                </a:solidFill>
              </a:rPr>
              <a:t>ubits</a:t>
            </a:r>
            <a:r>
              <a:rPr lang="en-US" sz="1800" dirty="0" smtClean="0">
                <a:solidFill>
                  <a:schemeClr val="bg2"/>
                </a:solidFill>
              </a:rPr>
              <a:t> can be represented by arrows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6" name="Afgeronde rechthoek 5"/>
          <p:cNvSpPr/>
          <p:nvPr/>
        </p:nvSpPr>
        <p:spPr>
          <a:xfrm>
            <a:off x="6156176" y="3280163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rgbClr val="A5A5A5"/>
                </a:solidFill>
              </a:rPr>
              <a:t>Qubits</a:t>
            </a:r>
            <a:r>
              <a:rPr lang="en-US" sz="1800" dirty="0" smtClean="0">
                <a:solidFill>
                  <a:srgbClr val="A5A5A5"/>
                </a:solidFill>
              </a:rPr>
              <a:t> can entangle</a:t>
            </a:r>
            <a:endParaRPr lang="en-US" sz="1800" dirty="0">
              <a:solidFill>
                <a:srgbClr val="A5A5A5"/>
              </a:solidFill>
            </a:endParaRPr>
          </a:p>
        </p:txBody>
      </p:sp>
      <p:sp>
        <p:nvSpPr>
          <p:cNvPr id="7" name="Afgeronde rechthoek 6"/>
          <p:cNvSpPr/>
          <p:nvPr/>
        </p:nvSpPr>
        <p:spPr>
          <a:xfrm>
            <a:off x="6156176" y="2483951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</a:rPr>
              <a:t>Measurements project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8" name="Afgeronde rechthoek 7"/>
          <p:cNvSpPr/>
          <p:nvPr/>
        </p:nvSpPr>
        <p:spPr>
          <a:xfrm>
            <a:off x="6156176" y="4076374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Qubits</a:t>
            </a:r>
            <a:r>
              <a:rPr lang="en-US" sz="1800" dirty="0" smtClean="0">
                <a:solidFill>
                  <a:schemeClr val="tx1"/>
                </a:solidFill>
              </a:rPr>
              <a:t> are fragile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722059"/>
            <a:ext cx="1045088" cy="1045088"/>
          </a:xfrm>
          <a:prstGeom prst="rect">
            <a:avLst/>
          </a:prstGeom>
        </p:spPr>
      </p:pic>
      <p:grpSp>
        <p:nvGrpSpPr>
          <p:cNvPr id="10" name="Groeperen 9"/>
          <p:cNvGrpSpPr/>
          <p:nvPr/>
        </p:nvGrpSpPr>
        <p:grpSpPr>
          <a:xfrm>
            <a:off x="2443061" y="2722059"/>
            <a:ext cx="1045088" cy="1045088"/>
            <a:chOff x="2940631" y="3384862"/>
            <a:chExt cx="662931" cy="662931"/>
          </a:xfrm>
        </p:grpSpPr>
        <p:pic>
          <p:nvPicPr>
            <p:cNvPr id="11" name="Afbeelding 10" descr="OrangeSpin.png"/>
            <p:cNvPicPr>
              <a:picLocks noChangeAspect="1"/>
            </p:cNvPicPr>
            <p:nvPr/>
          </p:nvPicPr>
          <p:blipFill>
            <a:blip r:embed="rId2">
              <a:alphaModFix amt="8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0000">
              <a:off x="2940631" y="3384862"/>
              <a:ext cx="662931" cy="662931"/>
            </a:xfrm>
            <a:prstGeom prst="rect">
              <a:avLst/>
            </a:prstGeom>
          </p:spPr>
        </p:pic>
        <p:pic>
          <p:nvPicPr>
            <p:cNvPr id="12" name="Afbeelding 11" descr="OrangeSpin.png"/>
            <p:cNvPicPr>
              <a:picLocks noChangeAspect="1"/>
            </p:cNvPicPr>
            <p:nvPr/>
          </p:nvPicPr>
          <p:blipFill>
            <a:blip r:embed="rId2">
              <a:alphaModFix amt="8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0631" y="3384862"/>
              <a:ext cx="662931" cy="662931"/>
            </a:xfrm>
            <a:prstGeom prst="rect">
              <a:avLst/>
            </a:prstGeom>
          </p:spPr>
        </p:pic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2">
              <a:alphaModFix amt="8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2940631" y="3384862"/>
              <a:ext cx="662931" cy="662931"/>
            </a:xfrm>
            <a:prstGeom prst="rect">
              <a:avLst/>
            </a:prstGeom>
          </p:spPr>
        </p:pic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754979" y="2796555"/>
            <a:ext cx="1045088" cy="1045088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754979" y="2796555"/>
            <a:ext cx="1045088" cy="1045088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79" y="2796555"/>
            <a:ext cx="1045088" cy="10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20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Qubits</a:t>
            </a:r>
            <a:r>
              <a:rPr lang="en-US" dirty="0" smtClean="0"/>
              <a:t> differ from normal bits on four important characteristics	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Summary quantum bits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Afgeronde rechthoek 4"/>
          <p:cNvSpPr/>
          <p:nvPr/>
        </p:nvSpPr>
        <p:spPr>
          <a:xfrm>
            <a:off x="6156176" y="1687739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Single </a:t>
            </a:r>
            <a:r>
              <a:rPr lang="en-US" sz="1800" dirty="0" err="1">
                <a:solidFill>
                  <a:schemeClr val="tx1"/>
                </a:solidFill>
              </a:rPr>
              <a:t>q</a:t>
            </a:r>
            <a:r>
              <a:rPr lang="en-US" sz="1800" dirty="0" err="1" smtClean="0">
                <a:solidFill>
                  <a:schemeClr val="tx1"/>
                </a:solidFill>
              </a:rPr>
              <a:t>ubits</a:t>
            </a:r>
            <a:r>
              <a:rPr lang="en-US" sz="1800" dirty="0" smtClean="0">
                <a:solidFill>
                  <a:schemeClr val="tx1"/>
                </a:solidFill>
              </a:rPr>
              <a:t> can be represented by arrows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Afgeronde rechthoek 5"/>
          <p:cNvSpPr/>
          <p:nvPr/>
        </p:nvSpPr>
        <p:spPr>
          <a:xfrm>
            <a:off x="6156176" y="3280163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Qubits</a:t>
            </a:r>
            <a:r>
              <a:rPr lang="en-US" sz="1800" dirty="0" smtClean="0">
                <a:solidFill>
                  <a:schemeClr val="tx1"/>
                </a:solidFill>
              </a:rPr>
              <a:t> can entangle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Afgeronde rechthoek 6"/>
          <p:cNvSpPr/>
          <p:nvPr/>
        </p:nvSpPr>
        <p:spPr>
          <a:xfrm>
            <a:off x="6156176" y="2483951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Measurements project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Afgeronde rechthoek 7"/>
          <p:cNvSpPr/>
          <p:nvPr/>
        </p:nvSpPr>
        <p:spPr>
          <a:xfrm>
            <a:off x="6156176" y="4076374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Qubits</a:t>
            </a:r>
            <a:r>
              <a:rPr lang="en-US" sz="1800" dirty="0" smtClean="0">
                <a:solidFill>
                  <a:schemeClr val="tx1"/>
                </a:solidFill>
              </a:rPr>
              <a:t> are fragile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9" name="Groeperen 8"/>
          <p:cNvGrpSpPr/>
          <p:nvPr/>
        </p:nvGrpSpPr>
        <p:grpSpPr>
          <a:xfrm>
            <a:off x="2134989" y="2782155"/>
            <a:ext cx="2480023" cy="1690767"/>
            <a:chOff x="2018347" y="1949311"/>
            <a:chExt cx="2753010" cy="1876877"/>
          </a:xfrm>
        </p:grpSpPr>
        <p:grpSp>
          <p:nvGrpSpPr>
            <p:cNvPr id="10" name="Groeperen 9"/>
            <p:cNvGrpSpPr/>
            <p:nvPr/>
          </p:nvGrpSpPr>
          <p:grpSpPr>
            <a:xfrm>
              <a:off x="3262745" y="1999031"/>
              <a:ext cx="1508612" cy="1799933"/>
              <a:chOff x="815856" y="2976390"/>
              <a:chExt cx="2504541" cy="2988182"/>
            </a:xfrm>
          </p:grpSpPr>
          <p:pic>
            <p:nvPicPr>
              <p:cNvPr id="20" name="Afbeelding 19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21" name="Afbeelding 20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11" name="Groeperen 10"/>
            <p:cNvGrpSpPr/>
            <p:nvPr/>
          </p:nvGrpSpPr>
          <p:grpSpPr>
            <a:xfrm>
              <a:off x="2018347" y="1949311"/>
              <a:ext cx="2480023" cy="1876877"/>
              <a:chOff x="2018347" y="1949311"/>
              <a:chExt cx="2480023" cy="1876877"/>
            </a:xfrm>
          </p:grpSpPr>
          <p:grpSp>
            <p:nvGrpSpPr>
              <p:cNvPr id="12" name="Groeperen 11"/>
              <p:cNvGrpSpPr/>
              <p:nvPr/>
            </p:nvGrpSpPr>
            <p:grpSpPr>
              <a:xfrm>
                <a:off x="2134753" y="2176821"/>
                <a:ext cx="980987" cy="1307741"/>
                <a:chOff x="574074" y="3264680"/>
                <a:chExt cx="1628596" cy="2171063"/>
              </a:xfrm>
            </p:grpSpPr>
            <p:pic>
              <p:nvPicPr>
                <p:cNvPr id="18" name="Afbeelding 17" descr="OrangeSpin.pn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50" t="-2984" r="14025" b="-3529"/>
                <a:stretch/>
              </p:blipFill>
              <p:spPr>
                <a:xfrm rot="1987344">
                  <a:off x="574074" y="3828124"/>
                  <a:ext cx="686999" cy="1071003"/>
                </a:xfrm>
                <a:prstGeom prst="rtTriangle">
                  <a:avLst/>
                </a:prstGeom>
              </p:spPr>
            </p:pic>
            <p:pic>
              <p:nvPicPr>
                <p:cNvPr id="19" name="Afbeelding 18" descr="OrangeSpin.pn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269" t="-9267" r="16616" b="-106650"/>
                <a:stretch/>
              </p:blipFill>
              <p:spPr>
                <a:xfrm rot="12785806">
                  <a:off x="838642" y="3264680"/>
                  <a:ext cx="1364028" cy="2171063"/>
                </a:xfrm>
                <a:prstGeom prst="diamond">
                  <a:avLst/>
                </a:prstGeom>
              </p:spPr>
            </p:pic>
          </p:grpSp>
          <p:sp>
            <p:nvSpPr>
              <p:cNvPr id="13" name="Tekstvak 12"/>
              <p:cNvSpPr txBox="1"/>
              <p:nvPr/>
            </p:nvSpPr>
            <p:spPr>
              <a:xfrm>
                <a:off x="2427454" y="2928300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A</a:t>
                </a:r>
              </a:p>
            </p:txBody>
          </p:sp>
          <p:sp>
            <p:nvSpPr>
              <p:cNvPr id="14" name="Tekstvak 13"/>
              <p:cNvSpPr txBox="1"/>
              <p:nvPr/>
            </p:nvSpPr>
            <p:spPr>
              <a:xfrm>
                <a:off x="4075851" y="2981372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B</a:t>
                </a:r>
              </a:p>
            </p:txBody>
          </p:sp>
          <p:grpSp>
            <p:nvGrpSpPr>
              <p:cNvPr id="15" name="Groeperen 14"/>
              <p:cNvGrpSpPr/>
              <p:nvPr/>
            </p:nvGrpSpPr>
            <p:grpSpPr>
              <a:xfrm rot="3216332">
                <a:off x="2229642" y="1738016"/>
                <a:ext cx="1876877" cy="2299468"/>
                <a:chOff x="6088534" y="2517197"/>
                <a:chExt cx="813271" cy="1647193"/>
              </a:xfrm>
            </p:grpSpPr>
            <p:sp>
              <p:nvSpPr>
                <p:cNvPr id="16" name="Traan 15"/>
                <p:cNvSpPr/>
                <p:nvPr/>
              </p:nvSpPr>
              <p:spPr bwMode="auto">
                <a:xfrm rot="21198218">
                  <a:off x="6088534" y="3541940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17" name="Traan 16"/>
                <p:cNvSpPr/>
                <p:nvPr/>
              </p:nvSpPr>
              <p:spPr bwMode="auto">
                <a:xfrm rot="10264919">
                  <a:off x="6534794" y="2517197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</p:grpSp>
      </p:grpSp>
      <p:grpSp>
        <p:nvGrpSpPr>
          <p:cNvPr id="38" name="Groeperen 37"/>
          <p:cNvGrpSpPr/>
          <p:nvPr/>
        </p:nvGrpSpPr>
        <p:grpSpPr>
          <a:xfrm>
            <a:off x="2050299" y="2307215"/>
            <a:ext cx="2379194" cy="913916"/>
            <a:chOff x="466154" y="2862233"/>
            <a:chExt cx="2835697" cy="1089272"/>
          </a:xfrm>
        </p:grpSpPr>
        <p:pic>
          <p:nvPicPr>
            <p:cNvPr id="22" name="Afbeelding 2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32233">
              <a:off x="466153" y="3144868"/>
              <a:ext cx="476480" cy="476478"/>
            </a:xfrm>
            <a:prstGeom prst="rect">
              <a:avLst/>
            </a:prstGeom>
          </p:spPr>
        </p:pic>
        <p:grpSp>
          <p:nvGrpSpPr>
            <p:cNvPr id="23" name="Groeperen 22"/>
            <p:cNvGrpSpPr/>
            <p:nvPr/>
          </p:nvGrpSpPr>
          <p:grpSpPr>
            <a:xfrm>
              <a:off x="1396509" y="3059448"/>
              <a:ext cx="988743" cy="756097"/>
              <a:chOff x="2339752" y="1556792"/>
              <a:chExt cx="1224136" cy="936104"/>
            </a:xfrm>
          </p:grpSpPr>
          <p:sp>
            <p:nvSpPr>
              <p:cNvPr id="24" name="Ovaal 23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Rechte verbindingslijn met pijl 25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Rechthoek 2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Pijl links 27"/>
            <p:cNvSpPr/>
            <p:nvPr/>
          </p:nvSpPr>
          <p:spPr>
            <a:xfrm>
              <a:off x="1021705" y="3206810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ijl links 28"/>
            <p:cNvSpPr/>
            <p:nvPr/>
          </p:nvSpPr>
          <p:spPr>
            <a:xfrm>
              <a:off x="2577153" y="299141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ijl links 29"/>
            <p:cNvSpPr/>
            <p:nvPr/>
          </p:nvSpPr>
          <p:spPr>
            <a:xfrm>
              <a:off x="2577153" y="345093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09576">
              <a:off x="2794136" y="2862233"/>
              <a:ext cx="476480" cy="476480"/>
            </a:xfrm>
            <a:prstGeom prst="rect">
              <a:avLst/>
            </a:prstGeom>
          </p:spPr>
        </p:pic>
        <p:pic>
          <p:nvPicPr>
            <p:cNvPr id="32" name="Afbeelding 3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68354">
              <a:off x="2825371" y="3475025"/>
              <a:ext cx="476480" cy="476480"/>
            </a:xfrm>
            <a:prstGeom prst="rect">
              <a:avLst/>
            </a:prstGeom>
          </p:spPr>
        </p:pic>
      </p:grpSp>
      <p:pic>
        <p:nvPicPr>
          <p:cNvPr id="39" name="Afbeelding 3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90" y="1575589"/>
            <a:ext cx="662931" cy="662931"/>
          </a:xfrm>
          <a:prstGeom prst="rect">
            <a:avLst/>
          </a:prstGeom>
        </p:spPr>
      </p:pic>
      <p:grpSp>
        <p:nvGrpSpPr>
          <p:cNvPr id="65" name="Groeperen 64"/>
          <p:cNvGrpSpPr/>
          <p:nvPr/>
        </p:nvGrpSpPr>
        <p:grpSpPr>
          <a:xfrm>
            <a:off x="1968746" y="4109196"/>
            <a:ext cx="2426516" cy="752036"/>
            <a:chOff x="1415293" y="4091936"/>
            <a:chExt cx="3612443" cy="1119584"/>
          </a:xfrm>
        </p:grpSpPr>
        <p:pic>
          <p:nvPicPr>
            <p:cNvPr id="57" name="Afbeelding 5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293" y="4091936"/>
              <a:ext cx="1045088" cy="1045088"/>
            </a:xfrm>
            <a:prstGeom prst="rect">
              <a:avLst/>
            </a:prstGeom>
          </p:spPr>
        </p:pic>
        <p:grpSp>
          <p:nvGrpSpPr>
            <p:cNvPr id="58" name="Groeperen 57"/>
            <p:cNvGrpSpPr/>
            <p:nvPr/>
          </p:nvGrpSpPr>
          <p:grpSpPr>
            <a:xfrm>
              <a:off x="2670730" y="4091936"/>
              <a:ext cx="1045088" cy="1045088"/>
              <a:chOff x="2940631" y="3384862"/>
              <a:chExt cx="662931" cy="662931"/>
            </a:xfrm>
          </p:grpSpPr>
          <p:pic>
            <p:nvPicPr>
              <p:cNvPr id="59" name="Afbeelding 58" descr="OrangeSpin.png"/>
              <p:cNvPicPr>
                <a:picLocks noChangeAspect="1"/>
              </p:cNvPicPr>
              <p:nvPr/>
            </p:nvPicPr>
            <p:blipFill>
              <a:blip r:embed="rId2">
                <a:alphaModFix amt="8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0000">
                <a:off x="2940631" y="3384862"/>
                <a:ext cx="662931" cy="662931"/>
              </a:xfrm>
              <a:prstGeom prst="rect">
                <a:avLst/>
              </a:prstGeom>
            </p:spPr>
          </p:pic>
          <p:pic>
            <p:nvPicPr>
              <p:cNvPr id="60" name="Afbeelding 59" descr="OrangeSpin.png"/>
              <p:cNvPicPr>
                <a:picLocks noChangeAspect="1"/>
              </p:cNvPicPr>
              <p:nvPr/>
            </p:nvPicPr>
            <p:blipFill>
              <a:blip r:embed="rId2">
                <a:alphaModFix amt="8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0631" y="3384862"/>
                <a:ext cx="662931" cy="662931"/>
              </a:xfrm>
              <a:prstGeom prst="rect">
                <a:avLst/>
              </a:prstGeom>
            </p:spPr>
          </p:pic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2">
                <a:alphaModFix amt="8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00000">
                <a:off x="2940631" y="3384862"/>
                <a:ext cx="662931" cy="662931"/>
              </a:xfrm>
              <a:prstGeom prst="rect">
                <a:avLst/>
              </a:prstGeom>
            </p:spPr>
          </p:pic>
        </p:grpSp>
        <p:pic>
          <p:nvPicPr>
            <p:cNvPr id="62" name="Afbeelding 61" descr="OrangeSpin.png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82648" y="4166432"/>
              <a:ext cx="1045088" cy="1045088"/>
            </a:xfrm>
            <a:prstGeom prst="rect">
              <a:avLst/>
            </a:prstGeom>
          </p:spPr>
        </p:pic>
        <p:pic>
          <p:nvPicPr>
            <p:cNvPr id="63" name="Afbeelding 62" descr="OrangeSpin.png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82648" y="4166432"/>
              <a:ext cx="1045088" cy="1045088"/>
            </a:xfrm>
            <a:prstGeom prst="rect">
              <a:avLst/>
            </a:prstGeom>
          </p:spPr>
        </p:pic>
        <p:pic>
          <p:nvPicPr>
            <p:cNvPr id="64" name="Afbeelding 63" descr="OrangeSpin.png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648" y="4166432"/>
              <a:ext cx="1045088" cy="1045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352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60000"/>
            <a:lumOff val="40000"/>
          </a:schemeClr>
        </a:solidFill>
        <a:ln w="12700" cmpd="sng">
          <a:solidFill>
            <a:schemeClr val="bg2">
              <a:lumMod val="60000"/>
              <a:lumOff val="40000"/>
            </a:schemeClr>
          </a:solidFill>
          <a:prstDash val="solid"/>
        </a:ln>
      </a:spPr>
      <a:bodyPr rtlCol="0" anchor="t"/>
      <a:lstStyle>
        <a:defPPr algn="l">
          <a:defRPr sz="1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60000"/>
            <a:lumOff val="4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200" dirty="0" err="1" smtClean="0">
            <a:solidFill>
              <a:srgbClr val="FFFFFF"/>
            </a:solidFill>
            <a:latin typeface="Arial" charset="0"/>
            <a:ea typeface="ＭＳ Ｐゴシック" pitchFamily="1" charset="-128"/>
          </a:defRPr>
        </a:defPPr>
      </a:lst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140401_TUD_thema.thmx</Template>
  <TotalTime>1476</TotalTime>
  <Words>1322</Words>
  <Application>Microsoft Macintosh PowerPoint</Application>
  <PresentationFormat>Diavoorstelling (4:3)</PresentationFormat>
  <Paragraphs>260</Paragraphs>
  <Slides>32</Slides>
  <Notes>11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32</vt:i4>
      </vt:variant>
    </vt:vector>
  </HeadingPairs>
  <TitlesOfParts>
    <vt:vector size="35" baseType="lpstr">
      <vt:lpstr>140401_TUD_thema</vt:lpstr>
      <vt:lpstr>1_140401_TUD_thema</vt:lpstr>
      <vt:lpstr>Aangepast ontwerp</vt:lpstr>
      <vt:lpstr>Parity Measurements on Weakly Coupled Carbon Spins in Diamond</vt:lpstr>
      <vt:lpstr>Parity Measurements on Weakly Coupled Carbon Spins in Diamond</vt:lpstr>
      <vt:lpstr>A Quantum Computer promises an exponential speedup over conventional computers</vt:lpstr>
      <vt:lpstr>A quantum computer uses qubits, the quantum analogue of the classical bit </vt:lpstr>
      <vt:lpstr>Single qubits can be represented by an arrow on the Bloch-sphere </vt:lpstr>
      <vt:lpstr>The state after a measurement is what you measure it to be </vt:lpstr>
      <vt:lpstr>Two particles are entanglent if they cannot be described independtly of each other</vt:lpstr>
      <vt:lpstr>Qubits are fragile </vt:lpstr>
      <vt:lpstr>Qubits differ from normal bits on four important characteristics </vt:lpstr>
      <vt:lpstr>Quantum Error Correction is essential in building a scalable quantum computer </vt:lpstr>
      <vt:lpstr>A Parity measurement measures if two qubits point in the same direction </vt:lpstr>
      <vt:lpstr>By measuring the parity an Error can be diagnosed and corrected </vt:lpstr>
      <vt:lpstr>Parity Measurements on Weakly Coupled Carbon Spins in Diamond</vt:lpstr>
      <vt:lpstr>The NV-center is an impurity in Diamond of which we can contol the electronic spin</vt:lpstr>
      <vt:lpstr>Parity Measurements on Weakly Coupled Carbon Spins in Diamond</vt:lpstr>
      <vt:lpstr>We can measure the coherence time trough a ramsey experiment</vt:lpstr>
      <vt:lpstr>Coherence can be extended by applying a  pi-pulse</vt:lpstr>
      <vt:lpstr>Coherence can be extended further by applying more pi-pulses</vt:lpstr>
      <vt:lpstr>Parity Measurements on Weakly Coupled Carbon Spins in Diamond</vt:lpstr>
      <vt:lpstr>Carbons rotate around different axes depending on the electron state</vt:lpstr>
      <vt:lpstr>By repeatedly flipping the electron spin with careful timing we can control the carbon spin</vt:lpstr>
      <vt:lpstr>Using dynamical decoupling we are able to initialize and readout a carbon spin</vt:lpstr>
      <vt:lpstr>Parity Measurements on Weakly Coupled Carbon Spins in Diamond</vt:lpstr>
      <vt:lpstr>Parity Measurements on Weakly Coupled Carbon Spins in Diamond</vt:lpstr>
      <vt:lpstr>We Perform a Parity Measurement by Mapping the State of the Carbon on the electron</vt:lpstr>
      <vt:lpstr>NV-centers are unique in the combination of solid state spins with an optical interface</vt:lpstr>
      <vt:lpstr>PowerPoint-presentatie</vt:lpstr>
      <vt:lpstr>In Order to Implement Quantum Error Correction we need to be correct the outcome of a parity measurement </vt:lpstr>
      <vt:lpstr>Parity Measurements on Weakly Coupled Carbon Spins in Diamond</vt:lpstr>
      <vt:lpstr>Different NV-centers can be linked together using the optical interface</vt:lpstr>
      <vt:lpstr>The unique combination of local spin control with an optical interface allows </vt:lpstr>
      <vt:lpstr>PowerPoint-presentatie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Adriaan Rol</dc:creator>
  <cp:lastModifiedBy>Adriaan Rol</cp:lastModifiedBy>
  <cp:revision>110</cp:revision>
  <dcterms:created xsi:type="dcterms:W3CDTF">2014-09-08T11:23:13Z</dcterms:created>
  <dcterms:modified xsi:type="dcterms:W3CDTF">2014-09-10T09:56:40Z</dcterms:modified>
</cp:coreProperties>
</file>